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5" r:id="rId1"/>
  </p:sldMasterIdLst>
  <p:sldIdLst>
    <p:sldId id="256" r:id="rId2"/>
    <p:sldId id="348" r:id="rId3"/>
    <p:sldId id="349" r:id="rId4"/>
    <p:sldId id="350" r:id="rId5"/>
    <p:sldId id="351" r:id="rId6"/>
    <p:sldId id="352" r:id="rId7"/>
    <p:sldId id="353" r:id="rId8"/>
    <p:sldId id="354" r:id="rId9"/>
    <p:sldId id="355" r:id="rId10"/>
    <p:sldId id="356" r:id="rId11"/>
    <p:sldId id="357" r:id="rId12"/>
    <p:sldId id="358" r:id="rId13"/>
    <p:sldId id="359" r:id="rId14"/>
    <p:sldId id="360" r:id="rId15"/>
    <p:sldId id="361" r:id="rId16"/>
    <p:sldId id="362" r:id="rId17"/>
    <p:sldId id="363" r:id="rId18"/>
    <p:sldId id="364" r:id="rId19"/>
    <p:sldId id="365" r:id="rId20"/>
    <p:sldId id="366" r:id="rId21"/>
    <p:sldId id="367" r:id="rId22"/>
    <p:sldId id="368" r:id="rId23"/>
    <p:sldId id="369" r:id="rId24"/>
    <p:sldId id="370" r:id="rId25"/>
    <p:sldId id="371" r:id="rId26"/>
    <p:sldId id="276" r:id="rId27"/>
    <p:sldId id="257" r:id="rId28"/>
    <p:sldId id="258" r:id="rId29"/>
    <p:sldId id="259" r:id="rId30"/>
    <p:sldId id="260" r:id="rId31"/>
    <p:sldId id="261" r:id="rId32"/>
    <p:sldId id="262" r:id="rId33"/>
    <p:sldId id="263" r:id="rId34"/>
    <p:sldId id="265" r:id="rId35"/>
    <p:sldId id="266" r:id="rId36"/>
    <p:sldId id="267" r:id="rId37"/>
    <p:sldId id="269" r:id="rId38"/>
    <p:sldId id="270" r:id="rId39"/>
    <p:sldId id="268" r:id="rId40"/>
    <p:sldId id="277" r:id="rId41"/>
    <p:sldId id="319" r:id="rId42"/>
    <p:sldId id="320" r:id="rId43"/>
    <p:sldId id="321" r:id="rId44"/>
    <p:sldId id="322" r:id="rId45"/>
    <p:sldId id="323" r:id="rId46"/>
    <p:sldId id="325" r:id="rId47"/>
    <p:sldId id="346" r:id="rId48"/>
    <p:sldId id="330" r:id="rId49"/>
    <p:sldId id="331" r:id="rId50"/>
    <p:sldId id="347" r:id="rId51"/>
    <p:sldId id="327" r:id="rId52"/>
    <p:sldId id="328" r:id="rId53"/>
    <p:sldId id="332" r:id="rId54"/>
    <p:sldId id="334" r:id="rId55"/>
    <p:sldId id="335" r:id="rId56"/>
    <p:sldId id="336" r:id="rId57"/>
    <p:sldId id="337" r:id="rId58"/>
    <p:sldId id="338" r:id="rId59"/>
    <p:sldId id="339" r:id="rId60"/>
    <p:sldId id="341" r:id="rId61"/>
    <p:sldId id="342"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176" y="-1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68" Type="http://schemas.microsoft.com/office/2015/10/relationships/revisionInfo" Target="revisionInfo.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C6CB40-0105-44FC-838A-C1735D5473B3}"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647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2689374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C6CB40-0105-44FC-838A-C1735D5473B3}"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36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952802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2419121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1641906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9446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F8A4F6C-C561-490B-A27C-391E0E0717CE}" type="datetimeFigureOut">
              <a:rPr lang="en-US" smtClean="0"/>
              <a:pPr/>
              <a:t>11/17/17</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2926864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3610077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2838088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A4F6C-C561-490B-A27C-391E0E0717CE}" type="datetimeFigureOut">
              <a:rPr lang="en-US" smtClean="0"/>
              <a:pPr/>
              <a:t>11/17/17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C6CB40-0105-44FC-838A-C1735D5473B3}" type="slidenum">
              <a:rPr lang="en-US" smtClean="0"/>
              <a:pPr/>
              <a:t>‹#›</a:t>
            </a:fld>
            <a:endParaRPr lang="en-US" dirty="0"/>
          </a:p>
        </p:txBody>
      </p:sp>
    </p:spTree>
    <p:extLst>
      <p:ext uri="{BB962C8B-B14F-4D97-AF65-F5344CB8AC3E}">
        <p14:creationId xmlns:p14="http://schemas.microsoft.com/office/powerpoint/2010/main" val="37172660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F8A4F6C-C561-490B-A27C-391E0E0717CE}" type="datetimeFigureOut">
              <a:rPr lang="en-US" smtClean="0"/>
              <a:pPr/>
              <a:t>11/17/17</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2C6CB40-0105-44FC-838A-C1735D5473B3}"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485458"/>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ibrary.ahima.org/PB/SecurityRiskAnalysis%23.WgR11GhSxPY"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healthit.gov/providers-professionals/your-mobile-device-and-health-information-privacy-and-security"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hs.gov/hipaa/for-professionals/covered-entities/sample-business-associate-agreement-provisions/index.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vlpubs.nist.gov/nistpubs/Legacy/SP/nistspecialpublication800-144.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crportal.hhs.gov/ocr/breach/breach_report.jsf"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209800"/>
            <a:ext cx="6172200" cy="2808762"/>
          </a:xfrm>
        </p:spPr>
        <p:txBody>
          <a:bodyPr>
            <a:normAutofit fontScale="90000"/>
          </a:bodyPr>
          <a:lstStyle/>
          <a:p>
            <a:r>
              <a:rPr lang="en-US" sz="3200" dirty="0"/>
              <a:t>Threat Identification, Risk Analysis, and Disaster Recovery/Business Continuity</a:t>
            </a:r>
            <a:r>
              <a:rPr lang="en-US" dirty="0"/>
              <a:t/>
            </a:r>
            <a:br>
              <a:rPr lang="en-US" dirty="0"/>
            </a:b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a:bodyPr>
          <a:lstStyle/>
          <a:p>
            <a:r>
              <a:rPr lang="en-US" sz="2400" dirty="0"/>
              <a:t>A business should identify its risk and take steps to control them</a:t>
            </a:r>
          </a:p>
          <a:p>
            <a:r>
              <a:rPr lang="en-US" sz="2400" dirty="0"/>
              <a:t>The HIPAA Security Rule requires covered entities to conduct a risk analysis to safeguard </a:t>
            </a:r>
            <a:r>
              <a:rPr lang="en-US" sz="2400" dirty="0" err="1"/>
              <a:t>ePHI</a:t>
            </a:r>
            <a:endParaRPr lang="en-US" sz="2400" dirty="0"/>
          </a:p>
          <a:p>
            <a:pPr lvl="1"/>
            <a:r>
              <a:rPr lang="en-US" sz="2400" dirty="0"/>
              <a:t>However, steps should be taken to protect </a:t>
            </a:r>
            <a:r>
              <a:rPr lang="en-US" sz="2400" i="1" dirty="0"/>
              <a:t>all</a:t>
            </a:r>
            <a:r>
              <a:rPr lang="en-US" sz="2400" dirty="0"/>
              <a:t> PHI</a:t>
            </a:r>
          </a:p>
          <a:p>
            <a:r>
              <a:rPr lang="en-US" sz="2400" dirty="0"/>
              <a:t>Chapter 5 in your </a:t>
            </a:r>
            <a:r>
              <a:rPr lang="en-US" sz="2400" dirty="0" err="1"/>
              <a:t>Rhinehart</a:t>
            </a:r>
            <a:r>
              <a:rPr lang="en-US" sz="2400" dirty="0"/>
              <a:t>-Thompson Book addresses:</a:t>
            </a:r>
          </a:p>
          <a:p>
            <a:pPr lvl="1"/>
            <a:r>
              <a:rPr lang="en-US" sz="2400" dirty="0"/>
              <a:t>risk identification through the steps of a risk analysis</a:t>
            </a:r>
          </a:p>
          <a:p>
            <a:pPr lvl="1"/>
            <a:r>
              <a:rPr lang="en-US" sz="2400" dirty="0"/>
              <a:t>development of disaster recovery and business continuity plans </a:t>
            </a:r>
          </a:p>
        </p:txBody>
      </p:sp>
    </p:spTree>
    <p:extLst>
      <p:ext uri="{BB962C8B-B14F-4D97-AF65-F5344CB8AC3E}">
        <p14:creationId xmlns:p14="http://schemas.microsoft.com/office/powerpoint/2010/main" val="2194502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Analysis and</a:t>
            </a:r>
            <a:br>
              <a:rPr lang="en-US" dirty="0"/>
            </a:br>
            <a:r>
              <a:rPr lang="en-US" dirty="0"/>
              <a:t>Management Overview</a:t>
            </a:r>
          </a:p>
        </p:txBody>
      </p:sp>
      <p:sp>
        <p:nvSpPr>
          <p:cNvPr id="3" name="Content Placeholder 2"/>
          <p:cNvSpPr>
            <a:spLocks noGrp="1"/>
          </p:cNvSpPr>
          <p:nvPr>
            <p:ph idx="1"/>
          </p:nvPr>
        </p:nvSpPr>
        <p:spPr/>
        <p:txBody>
          <a:bodyPr>
            <a:normAutofit/>
          </a:bodyPr>
          <a:lstStyle/>
          <a:p>
            <a:r>
              <a:rPr lang="en-US" sz="2400" dirty="0"/>
              <a:t>Two primary steps in addressing risks that businesses face:</a:t>
            </a:r>
          </a:p>
          <a:p>
            <a:pPr lvl="1"/>
            <a:r>
              <a:rPr lang="en-US" sz="2400" dirty="0"/>
              <a:t>1. Risk analysis</a:t>
            </a:r>
          </a:p>
          <a:p>
            <a:pPr lvl="2"/>
            <a:r>
              <a:rPr lang="en-US" sz="2400" dirty="0"/>
              <a:t>HIPAA Security Rule requires this</a:t>
            </a:r>
          </a:p>
          <a:p>
            <a:pPr lvl="3"/>
            <a:r>
              <a:rPr lang="en-US" sz="2400" dirty="0"/>
              <a:t>Applies to covered entities, business associates, and agents and subcontractors of business associates</a:t>
            </a:r>
          </a:p>
          <a:p>
            <a:pPr lvl="3"/>
            <a:r>
              <a:rPr lang="en-US" sz="2400" dirty="0"/>
              <a:t>Also, in order to meet MU requirements you must conduct a Risk Analysis</a:t>
            </a:r>
          </a:p>
          <a:p>
            <a:pPr lvl="2"/>
            <a:r>
              <a:rPr lang="en-US" sz="2400" dirty="0"/>
              <a:t>Must be followed by a risk management process to reduce risks</a:t>
            </a:r>
          </a:p>
          <a:p>
            <a:pPr lvl="1"/>
            <a:r>
              <a:rPr lang="en-US" sz="2400" dirty="0"/>
              <a:t>2. Disaster recovery and business continuity planning</a:t>
            </a:r>
          </a:p>
        </p:txBody>
      </p:sp>
    </p:spTree>
    <p:extLst>
      <p:ext uri="{BB962C8B-B14F-4D97-AF65-F5344CB8AC3E}">
        <p14:creationId xmlns:p14="http://schemas.microsoft.com/office/powerpoint/2010/main" val="1994916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
            </a:r>
            <a:br>
              <a:rPr lang="en-US" dirty="0"/>
            </a:br>
            <a:r>
              <a:rPr lang="en-US" dirty="0"/>
              <a:t>Risk Analysis Framework</a:t>
            </a:r>
          </a:p>
        </p:txBody>
      </p:sp>
      <p:sp>
        <p:nvSpPr>
          <p:cNvPr id="3" name="Content Placeholder 2"/>
          <p:cNvSpPr>
            <a:spLocks noGrp="1"/>
          </p:cNvSpPr>
          <p:nvPr>
            <p:ph idx="1"/>
          </p:nvPr>
        </p:nvSpPr>
        <p:spPr/>
        <p:txBody>
          <a:bodyPr>
            <a:normAutofit fontScale="85000" lnSpcReduction="20000"/>
          </a:bodyPr>
          <a:lstStyle/>
          <a:p>
            <a:r>
              <a:rPr lang="en-US" sz="2800" dirty="0"/>
              <a:t>Security Rule allows flexibility in risk analysis models</a:t>
            </a:r>
          </a:p>
          <a:p>
            <a:r>
              <a:rPr lang="en-US" sz="2800" dirty="0"/>
              <a:t>This is one model:</a:t>
            </a:r>
          </a:p>
          <a:p>
            <a:pPr lvl="1"/>
            <a:r>
              <a:rPr lang="en-US" sz="2800" dirty="0"/>
              <a:t>System characterization</a:t>
            </a:r>
          </a:p>
          <a:p>
            <a:pPr lvl="1"/>
            <a:r>
              <a:rPr lang="en-US" sz="2800" dirty="0"/>
              <a:t>Identifying threats</a:t>
            </a:r>
          </a:p>
          <a:p>
            <a:pPr lvl="1"/>
            <a:r>
              <a:rPr lang="en-US" sz="2800" dirty="0"/>
              <a:t>Identifying vulnerabilities</a:t>
            </a:r>
          </a:p>
          <a:p>
            <a:pPr lvl="1"/>
            <a:r>
              <a:rPr lang="en-US" sz="2800" dirty="0"/>
              <a:t>Control analysis</a:t>
            </a:r>
          </a:p>
          <a:p>
            <a:pPr lvl="1"/>
            <a:r>
              <a:rPr lang="en-US" sz="2800" dirty="0"/>
              <a:t>Likelihood determination</a:t>
            </a:r>
          </a:p>
          <a:p>
            <a:pPr lvl="1"/>
            <a:r>
              <a:rPr lang="en-US" sz="2800" dirty="0"/>
              <a:t>Impact analysis</a:t>
            </a:r>
          </a:p>
          <a:p>
            <a:pPr lvl="1"/>
            <a:r>
              <a:rPr lang="en-US" sz="2800" dirty="0"/>
              <a:t>Risk determination</a:t>
            </a:r>
          </a:p>
          <a:p>
            <a:pPr lvl="1"/>
            <a:r>
              <a:rPr lang="en-US" sz="2800" dirty="0"/>
              <a:t>Control recommendations</a:t>
            </a:r>
          </a:p>
          <a:p>
            <a:pPr lvl="1"/>
            <a:r>
              <a:rPr lang="en-US" sz="2800" dirty="0"/>
              <a:t>Results documentation</a:t>
            </a:r>
          </a:p>
          <a:p>
            <a:pPr lvl="1"/>
            <a:endParaRPr lang="en-US" sz="2800" dirty="0"/>
          </a:p>
          <a:p>
            <a:endParaRPr lang="en-US" dirty="0"/>
          </a:p>
        </p:txBody>
      </p:sp>
    </p:spTree>
    <p:extLst>
      <p:ext uri="{BB962C8B-B14F-4D97-AF65-F5344CB8AC3E}">
        <p14:creationId xmlns:p14="http://schemas.microsoft.com/office/powerpoint/2010/main" val="108029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400" dirty="0"/>
              <a:t>Step 1:System Characterization	</a:t>
            </a:r>
          </a:p>
          <a:p>
            <a:pPr lvl="1"/>
            <a:r>
              <a:rPr lang="en-US" sz="2400" dirty="0"/>
              <a:t>Identifies which information assets need protection</a:t>
            </a:r>
          </a:p>
          <a:p>
            <a:pPr lvl="2"/>
            <a:r>
              <a:rPr lang="en-US" sz="2400" dirty="0"/>
              <a:t>Critical to business operations (such as data itself), or</a:t>
            </a:r>
          </a:p>
          <a:p>
            <a:pPr lvl="2"/>
            <a:r>
              <a:rPr lang="en-US" sz="2400" dirty="0"/>
              <a:t>Critical data is processed and stored on it (such as hardware)</a:t>
            </a:r>
          </a:p>
          <a:p>
            <a:pPr lvl="1"/>
            <a:r>
              <a:rPr lang="en-US" sz="2400" dirty="0"/>
              <a:t>An organization should ask:</a:t>
            </a:r>
          </a:p>
          <a:p>
            <a:pPr lvl="2"/>
            <a:r>
              <a:rPr lang="en-US" sz="2400" dirty="0"/>
              <a:t>Which assets most affect operations?</a:t>
            </a:r>
          </a:p>
          <a:p>
            <a:pPr lvl="2"/>
            <a:r>
              <a:rPr lang="en-US" sz="2400" dirty="0"/>
              <a:t>Which assets create the greatest risk if they are not functional?</a:t>
            </a:r>
          </a:p>
        </p:txBody>
      </p:sp>
    </p:spTree>
    <p:extLst>
      <p:ext uri="{BB962C8B-B14F-4D97-AF65-F5344CB8AC3E}">
        <p14:creationId xmlns:p14="http://schemas.microsoft.com/office/powerpoint/2010/main" val="4269403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lstStyle/>
          <a:p>
            <a:r>
              <a:rPr lang="en-US" sz="2800" dirty="0"/>
              <a:t>System Characterization</a:t>
            </a:r>
          </a:p>
          <a:p>
            <a:pPr lvl="1"/>
            <a:r>
              <a:rPr lang="en-US" sz="2800" dirty="0"/>
              <a:t>Inventory:</a:t>
            </a:r>
          </a:p>
          <a:p>
            <a:pPr lvl="2"/>
            <a:r>
              <a:rPr lang="en-US" sz="2800" dirty="0"/>
              <a:t>Major applications</a:t>
            </a:r>
          </a:p>
          <a:p>
            <a:pPr lvl="2"/>
            <a:r>
              <a:rPr lang="en-US" sz="2800" dirty="0"/>
              <a:t>General support systems</a:t>
            </a:r>
          </a:p>
        </p:txBody>
      </p:sp>
    </p:spTree>
    <p:extLst>
      <p:ext uri="{BB962C8B-B14F-4D97-AF65-F5344CB8AC3E}">
        <p14:creationId xmlns:p14="http://schemas.microsoft.com/office/powerpoint/2010/main" val="296523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lnSpcReduction="10000"/>
          </a:bodyPr>
          <a:lstStyle/>
          <a:p>
            <a:r>
              <a:rPr lang="en-US" sz="2400" dirty="0"/>
              <a:t>Step 2: Identifying Threats</a:t>
            </a:r>
          </a:p>
          <a:p>
            <a:pPr lvl="1"/>
            <a:r>
              <a:rPr lang="en-US" sz="2400" dirty="0"/>
              <a:t>This is the second step in determining how great a threat an event represents.  The other two steps are:</a:t>
            </a:r>
          </a:p>
          <a:p>
            <a:pPr lvl="2"/>
            <a:r>
              <a:rPr lang="en-US" sz="2400" dirty="0"/>
              <a:t>Identifying vulnerabilities</a:t>
            </a:r>
          </a:p>
          <a:p>
            <a:pPr lvl="2"/>
            <a:r>
              <a:rPr lang="en-US" sz="2400" dirty="0"/>
              <a:t>Control analysis (controlling threats)</a:t>
            </a:r>
          </a:p>
          <a:p>
            <a:pPr lvl="1"/>
            <a:r>
              <a:rPr lang="en-US" sz="2400" dirty="0"/>
              <a:t>Focus on reasonably anticipated threats (rather than every possible one) based on:</a:t>
            </a:r>
          </a:p>
          <a:p>
            <a:pPr lvl="2"/>
            <a:r>
              <a:rPr lang="en-US" sz="2400" dirty="0"/>
              <a:t>Past experiences</a:t>
            </a:r>
          </a:p>
          <a:p>
            <a:pPr lvl="2"/>
            <a:r>
              <a:rPr lang="en-US" sz="2400" dirty="0"/>
              <a:t>Geographic characteristics</a:t>
            </a:r>
          </a:p>
          <a:p>
            <a:pPr lvl="2"/>
            <a:r>
              <a:rPr lang="en-US" sz="2400" dirty="0"/>
              <a:t>Industry trends (such as common threats in the industry)</a:t>
            </a:r>
          </a:p>
          <a:p>
            <a:pPr lvl="2"/>
            <a:endParaRPr lang="en-US" dirty="0"/>
          </a:p>
          <a:p>
            <a:pPr lvl="1"/>
            <a:endParaRPr lang="en-US" dirty="0"/>
          </a:p>
          <a:p>
            <a:pPr lvl="2"/>
            <a:endParaRPr lang="en-US" dirty="0"/>
          </a:p>
        </p:txBody>
      </p:sp>
    </p:spTree>
    <p:extLst>
      <p:ext uri="{BB962C8B-B14F-4D97-AF65-F5344CB8AC3E}">
        <p14:creationId xmlns:p14="http://schemas.microsoft.com/office/powerpoint/2010/main" val="196149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800" dirty="0"/>
              <a:t>Identifying Threats</a:t>
            </a:r>
          </a:p>
          <a:p>
            <a:pPr lvl="1"/>
            <a:r>
              <a:rPr lang="en-US" sz="2800" dirty="0"/>
              <a:t>Map threats to major applications and general support systems that are threatened</a:t>
            </a:r>
          </a:p>
          <a:p>
            <a:pPr lvl="1"/>
            <a:r>
              <a:rPr lang="en-US" sz="2800" dirty="0"/>
              <a:t>Threats can be categorized as:</a:t>
            </a:r>
          </a:p>
          <a:p>
            <a:pPr lvl="2"/>
            <a:r>
              <a:rPr lang="en-US" sz="2800" dirty="0"/>
              <a:t>Human or natural/environmental</a:t>
            </a:r>
          </a:p>
          <a:p>
            <a:pPr lvl="2"/>
            <a:r>
              <a:rPr lang="en-US" sz="2800" dirty="0"/>
              <a:t>Internal or external</a:t>
            </a:r>
          </a:p>
          <a:p>
            <a:pPr lvl="3"/>
            <a:r>
              <a:rPr lang="en-US" sz="2800" dirty="0"/>
              <a:t>Internal originate within an organization</a:t>
            </a:r>
          </a:p>
          <a:p>
            <a:pPr lvl="3"/>
            <a:r>
              <a:rPr lang="en-US" sz="2800" dirty="0"/>
              <a:t>External originate outside an organization</a:t>
            </a:r>
          </a:p>
        </p:txBody>
      </p:sp>
    </p:spTree>
    <p:extLst>
      <p:ext uri="{BB962C8B-B14F-4D97-AF65-F5344CB8AC3E}">
        <p14:creationId xmlns:p14="http://schemas.microsoft.com/office/powerpoint/2010/main" val="1504711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800" dirty="0"/>
              <a:t>Identifying Threats</a:t>
            </a:r>
          </a:p>
          <a:p>
            <a:pPr lvl="1"/>
            <a:r>
              <a:rPr lang="en-US" sz="2800" dirty="0"/>
              <a:t>Threats to health information can result in:</a:t>
            </a:r>
          </a:p>
          <a:p>
            <a:pPr lvl="2"/>
            <a:r>
              <a:rPr lang="en-US" sz="2800" dirty="0"/>
              <a:t>Compromised integrity (alteration)</a:t>
            </a:r>
          </a:p>
          <a:p>
            <a:pPr lvl="2"/>
            <a:r>
              <a:rPr lang="en-US" sz="2800" dirty="0"/>
              <a:t>Theft</a:t>
            </a:r>
          </a:p>
          <a:p>
            <a:pPr lvl="2"/>
            <a:r>
              <a:rPr lang="en-US" sz="2800" dirty="0"/>
              <a:t>Loss</a:t>
            </a:r>
          </a:p>
          <a:p>
            <a:pPr lvl="2"/>
            <a:r>
              <a:rPr lang="en-US" sz="2800" dirty="0"/>
              <a:t>Intentional misplacement</a:t>
            </a:r>
          </a:p>
          <a:p>
            <a:pPr lvl="2"/>
            <a:r>
              <a:rPr lang="en-US" sz="2800" dirty="0"/>
              <a:t>Wrongful uses or disclosures</a:t>
            </a:r>
          </a:p>
          <a:p>
            <a:pPr lvl="2"/>
            <a:r>
              <a:rPr lang="en-US" sz="2800" dirty="0"/>
              <a:t>Destruction</a:t>
            </a:r>
          </a:p>
        </p:txBody>
      </p:sp>
    </p:spTree>
    <p:extLst>
      <p:ext uri="{BB962C8B-B14F-4D97-AF65-F5344CB8AC3E}">
        <p14:creationId xmlns:p14="http://schemas.microsoft.com/office/powerpoint/2010/main" val="369407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lnSpcReduction="10000"/>
          </a:bodyPr>
          <a:lstStyle/>
          <a:p>
            <a:r>
              <a:rPr lang="en-US" sz="2800" dirty="0"/>
              <a:t>Identifying Threats</a:t>
            </a:r>
          </a:p>
          <a:p>
            <a:pPr lvl="1"/>
            <a:r>
              <a:rPr lang="en-US" sz="2800" dirty="0"/>
              <a:t>Internal Threats</a:t>
            </a:r>
          </a:p>
          <a:p>
            <a:pPr lvl="2"/>
            <a:r>
              <a:rPr lang="en-US" sz="2800" dirty="0"/>
              <a:t>Humans (intentional or unintentional)</a:t>
            </a:r>
          </a:p>
          <a:p>
            <a:pPr lvl="3"/>
            <a:r>
              <a:rPr lang="en-US" sz="2800" dirty="0"/>
              <a:t>More common than external human threats because of constant access to information</a:t>
            </a:r>
          </a:p>
          <a:p>
            <a:pPr lvl="2"/>
            <a:r>
              <a:rPr lang="en-US" sz="2800" dirty="0"/>
              <a:t>Natural/environmental (example: fire)</a:t>
            </a:r>
          </a:p>
          <a:p>
            <a:pPr lvl="1"/>
            <a:r>
              <a:rPr lang="en-US" sz="2800" dirty="0"/>
              <a:t>External Threats</a:t>
            </a:r>
          </a:p>
          <a:p>
            <a:pPr lvl="2"/>
            <a:r>
              <a:rPr lang="en-US" sz="2800" dirty="0"/>
              <a:t>Humans (example: computer hacking)</a:t>
            </a:r>
          </a:p>
          <a:p>
            <a:pPr lvl="2"/>
            <a:r>
              <a:rPr lang="en-US" sz="2800" dirty="0"/>
              <a:t>Natural/environmental (example: tornadoes)</a:t>
            </a:r>
          </a:p>
          <a:p>
            <a:pPr lvl="2"/>
            <a:endParaRPr lang="en-US" dirty="0"/>
          </a:p>
          <a:p>
            <a:pPr lvl="3"/>
            <a:endParaRPr lang="en-US" dirty="0"/>
          </a:p>
          <a:p>
            <a:pPr lvl="2"/>
            <a:endParaRPr lang="en-US" dirty="0"/>
          </a:p>
        </p:txBody>
      </p:sp>
    </p:spTree>
    <p:extLst>
      <p:ext uri="{BB962C8B-B14F-4D97-AF65-F5344CB8AC3E}">
        <p14:creationId xmlns:p14="http://schemas.microsoft.com/office/powerpoint/2010/main" val="1924300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dirty="0"/>
              <a:t>Identifying Threats</a:t>
            </a:r>
          </a:p>
          <a:p>
            <a:pPr lvl="1"/>
            <a:r>
              <a:rPr lang="en-US" sz="2000" dirty="0"/>
              <a:t>Medical Identity Theft</a:t>
            </a:r>
          </a:p>
          <a:p>
            <a:pPr lvl="2"/>
            <a:r>
              <a:rPr lang="en-US" sz="2000" dirty="0"/>
              <a:t>A type of identity theft</a:t>
            </a:r>
          </a:p>
          <a:p>
            <a:pPr lvl="2"/>
            <a:r>
              <a:rPr lang="en-US" sz="2000" dirty="0"/>
              <a:t>Occurs to:</a:t>
            </a:r>
          </a:p>
          <a:p>
            <a:pPr lvl="3"/>
            <a:r>
              <a:rPr lang="en-US" sz="2000" dirty="0"/>
              <a:t>Obtain medical services or goods, or</a:t>
            </a:r>
          </a:p>
          <a:p>
            <a:pPr lvl="3"/>
            <a:r>
              <a:rPr lang="en-US" sz="2000" dirty="0"/>
              <a:t>Falsify claims for medical services </a:t>
            </a:r>
          </a:p>
          <a:p>
            <a:pPr lvl="2"/>
            <a:r>
              <a:rPr lang="en-US" sz="2000" dirty="0"/>
              <a:t>Impacts the victim’s financial status </a:t>
            </a:r>
            <a:r>
              <a:rPr lang="en-US" sz="2000" i="1" dirty="0"/>
              <a:t>and</a:t>
            </a:r>
            <a:r>
              <a:rPr lang="en-US" sz="2000" dirty="0"/>
              <a:t> medical information</a:t>
            </a:r>
          </a:p>
          <a:p>
            <a:pPr lvl="2"/>
            <a:r>
              <a:rPr lang="en-US" sz="2000" dirty="0"/>
              <a:t>Potential consequences:</a:t>
            </a:r>
          </a:p>
          <a:p>
            <a:pPr lvl="3"/>
            <a:r>
              <a:rPr lang="en-US" sz="2000" dirty="0"/>
              <a:t>Insurance denials (if lifetime caps are reached)</a:t>
            </a:r>
          </a:p>
          <a:p>
            <a:pPr lvl="3"/>
            <a:r>
              <a:rPr lang="en-US" sz="2000" dirty="0"/>
              <a:t>Inappropriate medical treatment based on perpetrator’s medical information intertwined with the victim’s</a:t>
            </a:r>
          </a:p>
        </p:txBody>
      </p:sp>
    </p:spTree>
    <p:extLst>
      <p:ext uri="{BB962C8B-B14F-4D97-AF65-F5344CB8AC3E}">
        <p14:creationId xmlns:p14="http://schemas.microsoft.com/office/powerpoint/2010/main" val="1197403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3200" dirty="0"/>
              <a:t>Identifying Threats</a:t>
            </a:r>
          </a:p>
          <a:p>
            <a:pPr lvl="1"/>
            <a:r>
              <a:rPr lang="en-US" sz="3200" dirty="0"/>
              <a:t>Medical Identity Theft</a:t>
            </a:r>
          </a:p>
          <a:p>
            <a:pPr lvl="2"/>
            <a:r>
              <a:rPr lang="en-US" sz="3200" dirty="0"/>
              <a:t>Internal (more common)</a:t>
            </a:r>
          </a:p>
          <a:p>
            <a:pPr lvl="2"/>
            <a:r>
              <a:rPr lang="en-US" sz="3200" dirty="0"/>
              <a:t>External</a:t>
            </a:r>
          </a:p>
          <a:p>
            <a:pPr lvl="2"/>
            <a:r>
              <a:rPr lang="en-US" sz="3200" dirty="0"/>
              <a:t>Internal and external differ greatly from the other and must be dealt with in separate ways</a:t>
            </a:r>
          </a:p>
        </p:txBody>
      </p:sp>
    </p:spTree>
    <p:extLst>
      <p:ext uri="{BB962C8B-B14F-4D97-AF65-F5344CB8AC3E}">
        <p14:creationId xmlns:p14="http://schemas.microsoft.com/office/powerpoint/2010/main" val="14513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800" dirty="0"/>
              <a:t>Identifying Threats</a:t>
            </a:r>
          </a:p>
          <a:p>
            <a:pPr lvl="1"/>
            <a:r>
              <a:rPr lang="en-US" sz="2800" dirty="0"/>
              <a:t>Medical Identity Theft and Breaches</a:t>
            </a:r>
          </a:p>
          <a:p>
            <a:pPr lvl="2"/>
            <a:r>
              <a:rPr lang="en-US" sz="2800" dirty="0"/>
              <a:t>Medical identify theft incidents will often qualify as breaches per HITECH (discussed further in chapter 6)</a:t>
            </a:r>
          </a:p>
        </p:txBody>
      </p:sp>
    </p:spTree>
    <p:extLst>
      <p:ext uri="{BB962C8B-B14F-4D97-AF65-F5344CB8AC3E}">
        <p14:creationId xmlns:p14="http://schemas.microsoft.com/office/powerpoint/2010/main" val="1398531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400" dirty="0"/>
              <a:t>Identifying Threats</a:t>
            </a:r>
          </a:p>
          <a:p>
            <a:pPr lvl="1"/>
            <a:r>
              <a:rPr lang="en-US" sz="2400" dirty="0"/>
              <a:t>Medical Identity Theft and the Red Flags Rule</a:t>
            </a:r>
          </a:p>
          <a:p>
            <a:pPr lvl="2"/>
            <a:r>
              <a:rPr lang="en-US" sz="2400" dirty="0"/>
              <a:t>Passed in December 2010 as an amendment to the Fair and Accurate Credit Transaction Act (FACTA)</a:t>
            </a:r>
          </a:p>
          <a:p>
            <a:pPr lvl="2"/>
            <a:r>
              <a:rPr lang="en-US" sz="2400" dirty="0"/>
              <a:t>Requires financial institutions and creditors to act to identify, detect and respond to “red flags,” which are</a:t>
            </a:r>
          </a:p>
          <a:p>
            <a:pPr lvl="3"/>
            <a:r>
              <a:rPr lang="en-US" sz="2400" dirty="0"/>
              <a:t>indicators that trigger the presence of potential identity theft</a:t>
            </a:r>
          </a:p>
          <a:p>
            <a:pPr lvl="2"/>
            <a:r>
              <a:rPr lang="en-US" sz="2400" dirty="0"/>
              <a:t>Applies to creditors, which may include healthcare organizations</a:t>
            </a:r>
          </a:p>
        </p:txBody>
      </p:sp>
    </p:spTree>
    <p:extLst>
      <p:ext uri="{BB962C8B-B14F-4D97-AF65-F5344CB8AC3E}">
        <p14:creationId xmlns:p14="http://schemas.microsoft.com/office/powerpoint/2010/main" val="3084520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Autofit/>
          </a:bodyPr>
          <a:lstStyle/>
          <a:p>
            <a:r>
              <a:rPr lang="en-US" sz="2400" dirty="0"/>
              <a:t>Identifying Threats</a:t>
            </a:r>
          </a:p>
          <a:p>
            <a:pPr lvl="1"/>
            <a:r>
              <a:rPr lang="en-US" sz="2400" dirty="0"/>
              <a:t>Medical Identity Theft and the Red Flags Rule</a:t>
            </a:r>
          </a:p>
          <a:p>
            <a:pPr lvl="2"/>
            <a:r>
              <a:rPr lang="en-US" sz="2400" dirty="0"/>
              <a:t>Five red flags categories:</a:t>
            </a:r>
          </a:p>
          <a:p>
            <a:pPr marL="1828800" lvl="3" indent="-457200">
              <a:buFont typeface="+mj-lt"/>
              <a:buAutoNum type="arabicPeriod"/>
            </a:pPr>
            <a:r>
              <a:rPr lang="en-US" sz="2400" dirty="0"/>
              <a:t>Alerts, notifications or other warnings</a:t>
            </a:r>
          </a:p>
          <a:p>
            <a:pPr marL="1828800" lvl="3" indent="-457200">
              <a:buFont typeface="+mj-lt"/>
              <a:buAutoNum type="arabicPeriod"/>
            </a:pPr>
            <a:r>
              <a:rPr lang="en-US" sz="2400" dirty="0"/>
              <a:t>Suspicious documents</a:t>
            </a:r>
          </a:p>
          <a:p>
            <a:pPr marL="1828800" lvl="3" indent="-457200">
              <a:buFont typeface="+mj-lt"/>
              <a:buAutoNum type="arabicPeriod"/>
            </a:pPr>
            <a:r>
              <a:rPr lang="en-US" sz="2400" dirty="0"/>
              <a:t>Suspicious personally identifying information</a:t>
            </a:r>
          </a:p>
          <a:p>
            <a:pPr marL="1828800" lvl="3" indent="-457200">
              <a:buFont typeface="+mj-lt"/>
              <a:buAutoNum type="arabicPeriod"/>
            </a:pPr>
            <a:r>
              <a:rPr lang="en-US" sz="2400" dirty="0"/>
              <a:t>Unusual or suspicious activity related to a covered account</a:t>
            </a:r>
          </a:p>
          <a:p>
            <a:pPr marL="1828800" lvl="3" indent="-457200">
              <a:buFont typeface="+mj-lt"/>
              <a:buAutoNum type="arabicPeriod"/>
            </a:pPr>
            <a:r>
              <a:rPr lang="en-US" sz="2400" dirty="0"/>
              <a:t>Notices from persons or entities regarding possible identity theft in connection with covered accounts</a:t>
            </a:r>
          </a:p>
        </p:txBody>
      </p:sp>
    </p:spTree>
    <p:extLst>
      <p:ext uri="{BB962C8B-B14F-4D97-AF65-F5344CB8AC3E}">
        <p14:creationId xmlns:p14="http://schemas.microsoft.com/office/powerpoint/2010/main" val="338652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400" dirty="0"/>
              <a:t>3. Identifying Vulnerabilities</a:t>
            </a:r>
          </a:p>
          <a:p>
            <a:pPr lvl="1"/>
            <a:r>
              <a:rPr lang="en-US" sz="2400" dirty="0"/>
              <a:t>This is the third step in determining how great  a threat an event represents. </a:t>
            </a:r>
          </a:p>
          <a:p>
            <a:pPr lvl="1"/>
            <a:r>
              <a:rPr lang="en-US" sz="2400" dirty="0"/>
              <a:t>A vulnerability is an inherent weakness or lack of a safeguard</a:t>
            </a:r>
          </a:p>
          <a:p>
            <a:pPr lvl="2"/>
            <a:r>
              <a:rPr lang="en-US" sz="2400" dirty="0"/>
              <a:t>A threat can exploit a vulnerability</a:t>
            </a:r>
          </a:p>
          <a:p>
            <a:pPr lvl="2"/>
            <a:r>
              <a:rPr lang="en-US" sz="2400" dirty="0"/>
              <a:t>One threat source may exploit multiple vulnerabilities</a:t>
            </a:r>
          </a:p>
          <a:p>
            <a:pPr lvl="2"/>
            <a:r>
              <a:rPr lang="en-US" sz="2400" dirty="0"/>
              <a:t>One vulnerability may be exploited by multiple threat sources</a:t>
            </a:r>
          </a:p>
          <a:p>
            <a:pPr lvl="2"/>
            <a:r>
              <a:rPr lang="en-US" sz="2400" dirty="0"/>
              <a:t>One control may stop multiple threat sources</a:t>
            </a:r>
          </a:p>
        </p:txBody>
      </p:sp>
    </p:spTree>
    <p:extLst>
      <p:ext uri="{BB962C8B-B14F-4D97-AF65-F5344CB8AC3E}">
        <p14:creationId xmlns:p14="http://schemas.microsoft.com/office/powerpoint/2010/main" val="357941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800" dirty="0"/>
              <a:t>4. Control Analysis</a:t>
            </a:r>
          </a:p>
          <a:p>
            <a:pPr lvl="1"/>
            <a:r>
              <a:rPr lang="en-US" sz="2800" dirty="0"/>
              <a:t>This is the fourth step in determining how great a threat an event represents. </a:t>
            </a:r>
          </a:p>
          <a:p>
            <a:pPr lvl="1"/>
            <a:r>
              <a:rPr lang="en-US" sz="2800" dirty="0"/>
              <a:t>Looks at how an organization controls its vulnerabilities to threats</a:t>
            </a:r>
          </a:p>
          <a:p>
            <a:pPr lvl="1"/>
            <a:r>
              <a:rPr lang="en-US" sz="2800" dirty="0"/>
              <a:t>Controls can be technical or nontechnical</a:t>
            </a:r>
          </a:p>
          <a:p>
            <a:pPr marL="457200" lvl="1" indent="0">
              <a:buNone/>
            </a:pPr>
            <a:endParaRPr lang="en-US" dirty="0">
              <a:solidFill>
                <a:schemeClr val="tx1">
                  <a:lumMod val="95000"/>
                  <a:lumOff val="5000"/>
                </a:schemeClr>
              </a:solidFill>
            </a:endParaRPr>
          </a:p>
          <a:p>
            <a:pPr lvl="1"/>
            <a:endParaRPr lang="en-US" dirty="0"/>
          </a:p>
        </p:txBody>
      </p:sp>
    </p:spTree>
    <p:extLst>
      <p:ext uri="{BB962C8B-B14F-4D97-AF65-F5344CB8AC3E}">
        <p14:creationId xmlns:p14="http://schemas.microsoft.com/office/powerpoint/2010/main" val="2568602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fontScale="92500"/>
          </a:bodyPr>
          <a:lstStyle/>
          <a:p>
            <a:r>
              <a:rPr lang="en-US" sz="2800" dirty="0"/>
              <a:t>Control Analysis</a:t>
            </a:r>
          </a:p>
          <a:p>
            <a:pPr lvl="1"/>
            <a:r>
              <a:rPr lang="en-US" sz="2800" dirty="0"/>
              <a:t>Five categories of controls:</a:t>
            </a:r>
          </a:p>
          <a:p>
            <a:pPr marL="1371600" lvl="2" indent="-457200">
              <a:buFont typeface="+mj-lt"/>
              <a:buAutoNum type="arabicPeriod"/>
            </a:pPr>
            <a:r>
              <a:rPr lang="en-US" sz="2800" dirty="0"/>
              <a:t>Preventive</a:t>
            </a:r>
          </a:p>
          <a:p>
            <a:pPr marL="1371600" lvl="2" indent="-457200">
              <a:buFont typeface="+mj-lt"/>
              <a:buAutoNum type="arabicPeriod"/>
            </a:pPr>
            <a:r>
              <a:rPr lang="en-US" sz="2800" dirty="0"/>
              <a:t>Deterrent</a:t>
            </a:r>
          </a:p>
          <a:p>
            <a:pPr marL="1371600" lvl="2" indent="-457200">
              <a:buFont typeface="+mj-lt"/>
              <a:buAutoNum type="arabicPeriod"/>
            </a:pPr>
            <a:r>
              <a:rPr lang="en-US" sz="2800" dirty="0"/>
              <a:t>Detective</a:t>
            </a:r>
          </a:p>
          <a:p>
            <a:pPr marL="1371600" lvl="2" indent="-457200">
              <a:buFont typeface="+mj-lt"/>
              <a:buAutoNum type="arabicPeriod"/>
            </a:pPr>
            <a:r>
              <a:rPr lang="en-US" sz="2800" dirty="0"/>
              <a:t>Reactive</a:t>
            </a:r>
          </a:p>
          <a:p>
            <a:pPr marL="1371600" lvl="2" indent="-457200">
              <a:buFont typeface="+mj-lt"/>
              <a:buAutoNum type="arabicPeriod"/>
            </a:pPr>
            <a:r>
              <a:rPr lang="en-US" sz="2800" dirty="0"/>
              <a:t>Recovery</a:t>
            </a:r>
          </a:p>
          <a:p>
            <a:pPr marL="742950" lvl="2" indent="-342900">
              <a:buFont typeface="Courier New" pitchFamily="49" charset="0"/>
              <a:buChar char="o"/>
            </a:pPr>
            <a:r>
              <a:rPr lang="en-US" sz="2800" dirty="0"/>
              <a:t>In addition to control analysis, vulnerabilities can be identified through past incidents and audits</a:t>
            </a:r>
          </a:p>
          <a:p>
            <a:endParaRPr lang="en-US" dirty="0"/>
          </a:p>
        </p:txBody>
      </p:sp>
    </p:spTree>
    <p:extLst>
      <p:ext uri="{BB962C8B-B14F-4D97-AF65-F5344CB8AC3E}">
        <p14:creationId xmlns:p14="http://schemas.microsoft.com/office/powerpoint/2010/main" val="2478259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lnSpcReduction="10000"/>
          </a:bodyPr>
          <a:lstStyle/>
          <a:p>
            <a:r>
              <a:rPr lang="en-US" dirty="0"/>
              <a:t>5. Likelihood Determination</a:t>
            </a:r>
          </a:p>
          <a:p>
            <a:pPr lvl="1"/>
            <a:r>
              <a:rPr lang="en-US" sz="2000" dirty="0"/>
              <a:t>Considers how likely it is a particular threat will occur</a:t>
            </a:r>
          </a:p>
          <a:p>
            <a:pPr lvl="1"/>
            <a:r>
              <a:rPr lang="en-US" sz="2000" dirty="0"/>
              <a:t>Likelihood levels:</a:t>
            </a:r>
          </a:p>
          <a:p>
            <a:pPr lvl="2"/>
            <a:r>
              <a:rPr lang="en-US" sz="2000" dirty="0"/>
              <a:t>High</a:t>
            </a:r>
          </a:p>
          <a:p>
            <a:pPr lvl="3"/>
            <a:r>
              <a:rPr lang="en-US" sz="2000" dirty="0"/>
              <a:t>Threat source highly motivated and sufficiently capable</a:t>
            </a:r>
          </a:p>
          <a:p>
            <a:pPr lvl="3"/>
            <a:r>
              <a:rPr lang="en-US" sz="2000" dirty="0"/>
              <a:t>Controls ineffective</a:t>
            </a:r>
          </a:p>
          <a:p>
            <a:pPr lvl="2"/>
            <a:r>
              <a:rPr lang="en-US" sz="2000" dirty="0"/>
              <a:t>Medium</a:t>
            </a:r>
          </a:p>
          <a:p>
            <a:pPr lvl="3"/>
            <a:r>
              <a:rPr lang="en-US" sz="2000" dirty="0"/>
              <a:t>Threat source motivated and capable</a:t>
            </a:r>
          </a:p>
          <a:p>
            <a:pPr lvl="3"/>
            <a:r>
              <a:rPr lang="en-US" sz="2000" dirty="0"/>
              <a:t>Controls may impede vulnerability exploitation</a:t>
            </a:r>
          </a:p>
          <a:p>
            <a:pPr lvl="2"/>
            <a:r>
              <a:rPr lang="en-US" sz="2000" dirty="0"/>
              <a:t>Low</a:t>
            </a:r>
          </a:p>
          <a:p>
            <a:pPr lvl="3"/>
            <a:r>
              <a:rPr lang="en-US" sz="2000" dirty="0"/>
              <a:t>Threat source lacks motivation or capability</a:t>
            </a:r>
          </a:p>
          <a:p>
            <a:pPr lvl="3"/>
            <a:r>
              <a:rPr lang="en-US" sz="2000" dirty="0"/>
              <a:t>Controls prevent or significantly impede vulnerability exploitation</a:t>
            </a:r>
          </a:p>
        </p:txBody>
      </p:sp>
    </p:spTree>
    <p:extLst>
      <p:ext uri="{BB962C8B-B14F-4D97-AF65-F5344CB8AC3E}">
        <p14:creationId xmlns:p14="http://schemas.microsoft.com/office/powerpoint/2010/main" val="21874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lstStyle/>
          <a:p>
            <a:r>
              <a:rPr lang="en-US" sz="2800" dirty="0"/>
              <a:t>6. Impact Analysis</a:t>
            </a:r>
          </a:p>
          <a:p>
            <a:pPr lvl="1"/>
            <a:r>
              <a:rPr lang="en-US" sz="2800" dirty="0"/>
              <a:t>Considers how great a threat’s impact might be on the organization</a:t>
            </a:r>
          </a:p>
          <a:p>
            <a:pPr lvl="1"/>
            <a:r>
              <a:rPr lang="en-US" sz="2800" dirty="0"/>
              <a:t>Impact levels</a:t>
            </a:r>
          </a:p>
          <a:p>
            <a:pPr lvl="2"/>
            <a:r>
              <a:rPr lang="en-US" sz="2800" dirty="0"/>
              <a:t>High</a:t>
            </a:r>
          </a:p>
          <a:p>
            <a:pPr lvl="2"/>
            <a:r>
              <a:rPr lang="en-US" sz="2800" dirty="0"/>
              <a:t>Medium</a:t>
            </a:r>
          </a:p>
          <a:p>
            <a:pPr lvl="2"/>
            <a:r>
              <a:rPr lang="en-US" sz="2800" dirty="0"/>
              <a:t>Low</a:t>
            </a:r>
          </a:p>
          <a:p>
            <a:pPr lvl="2"/>
            <a:endParaRPr lang="en-US" dirty="0"/>
          </a:p>
          <a:p>
            <a:pPr lvl="1"/>
            <a:endParaRPr lang="en-US" dirty="0"/>
          </a:p>
        </p:txBody>
      </p:sp>
    </p:spTree>
    <p:extLst>
      <p:ext uri="{BB962C8B-B14F-4D97-AF65-F5344CB8AC3E}">
        <p14:creationId xmlns:p14="http://schemas.microsoft.com/office/powerpoint/2010/main" val="2259233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3200" dirty="0"/>
              <a:t>7. Risk Determination</a:t>
            </a:r>
          </a:p>
          <a:p>
            <a:pPr lvl="1"/>
            <a:r>
              <a:rPr lang="en-US" sz="3200" dirty="0"/>
              <a:t>Quantifies threats to the organization, enabling the organization to prioritize risks and appropriately allocate limited resources</a:t>
            </a:r>
          </a:p>
          <a:p>
            <a:pPr lvl="2"/>
            <a:r>
              <a:rPr lang="en-US" sz="3200" dirty="0"/>
              <a:t>Scores assigned based on likelihood and impact</a:t>
            </a:r>
          </a:p>
        </p:txBody>
      </p:sp>
    </p:spTree>
    <p:extLst>
      <p:ext uri="{BB962C8B-B14F-4D97-AF65-F5344CB8AC3E}">
        <p14:creationId xmlns:p14="http://schemas.microsoft.com/office/powerpoint/2010/main" val="3677438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normAutofit/>
          </a:bodyPr>
          <a:lstStyle/>
          <a:p>
            <a:r>
              <a:rPr lang="en-US" sz="2800" dirty="0"/>
              <a:t>Risk Determination</a:t>
            </a:r>
          </a:p>
          <a:p>
            <a:pPr lvl="1"/>
            <a:r>
              <a:rPr lang="en-US" sz="2800" dirty="0"/>
              <a:t>Qualitative approach</a:t>
            </a:r>
          </a:p>
          <a:p>
            <a:pPr lvl="2"/>
            <a:r>
              <a:rPr lang="en-US" sz="2800" dirty="0"/>
              <a:t>Likelihood and effect rated as high, medium or low</a:t>
            </a:r>
          </a:p>
          <a:p>
            <a:pPr lvl="1"/>
            <a:r>
              <a:rPr lang="en-US" sz="2800" dirty="0"/>
              <a:t>Quantitative approach</a:t>
            </a:r>
          </a:p>
          <a:p>
            <a:pPr lvl="2"/>
            <a:r>
              <a:rPr lang="en-US" sz="2800" dirty="0"/>
              <a:t>Assigns monetary values to potential losses</a:t>
            </a:r>
          </a:p>
        </p:txBody>
      </p:sp>
    </p:spTree>
    <p:extLst>
      <p:ext uri="{BB962C8B-B14F-4D97-AF65-F5344CB8AC3E}">
        <p14:creationId xmlns:p14="http://schemas.microsoft.com/office/powerpoint/2010/main" val="3167355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 Framework</a:t>
            </a:r>
          </a:p>
        </p:txBody>
      </p:sp>
      <p:sp>
        <p:nvSpPr>
          <p:cNvPr id="3" name="Content Placeholder 2"/>
          <p:cNvSpPr>
            <a:spLocks noGrp="1"/>
          </p:cNvSpPr>
          <p:nvPr>
            <p:ph idx="1"/>
          </p:nvPr>
        </p:nvSpPr>
        <p:spPr/>
        <p:txBody>
          <a:bodyPr/>
          <a:lstStyle/>
          <a:p>
            <a:r>
              <a:rPr lang="en-US" sz="3200" dirty="0"/>
              <a:t>8. Control Recommendations</a:t>
            </a:r>
          </a:p>
          <a:p>
            <a:pPr lvl="1"/>
            <a:r>
              <a:rPr lang="en-US" sz="3200" dirty="0"/>
              <a:t>Assesses how an organization can deal with a vulnerability when a control is not in place</a:t>
            </a:r>
          </a:p>
          <a:p>
            <a:pPr lvl="2"/>
            <a:r>
              <a:rPr lang="en-US" sz="3200" dirty="0"/>
              <a:t>Not all vulnerabilities have control recommendations</a:t>
            </a:r>
          </a:p>
        </p:txBody>
      </p:sp>
    </p:spTree>
    <p:extLst>
      <p:ext uri="{BB962C8B-B14F-4D97-AF65-F5344CB8AC3E}">
        <p14:creationId xmlns:p14="http://schemas.microsoft.com/office/powerpoint/2010/main" val="451962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Risk Analysis Framework</a:t>
            </a:r>
            <a:endParaRPr lang="en-US" dirty="0"/>
          </a:p>
        </p:txBody>
      </p:sp>
      <p:sp>
        <p:nvSpPr>
          <p:cNvPr id="3" name="Content Placeholder 2"/>
          <p:cNvSpPr>
            <a:spLocks noGrp="1"/>
          </p:cNvSpPr>
          <p:nvPr>
            <p:ph idx="1"/>
          </p:nvPr>
        </p:nvSpPr>
        <p:spPr>
          <a:xfrm>
            <a:off x="304800" y="1752600"/>
            <a:ext cx="7239000" cy="4114800"/>
          </a:xfrm>
        </p:spPr>
        <p:txBody>
          <a:bodyPr>
            <a:normAutofit/>
          </a:bodyPr>
          <a:lstStyle/>
          <a:p>
            <a:r>
              <a:rPr lang="en-US" sz="2800" dirty="0"/>
              <a:t>9. Results Documentation</a:t>
            </a:r>
          </a:p>
          <a:p>
            <a:pPr lvl="1"/>
            <a:r>
              <a:rPr lang="en-US" sz="2800" dirty="0"/>
              <a:t>It is important to document findings of key vulnerabilities and control recommendations</a:t>
            </a:r>
          </a:p>
          <a:p>
            <a:pPr lvl="1"/>
            <a:r>
              <a:rPr lang="en-US" sz="2800" dirty="0"/>
              <a:t>Risk profiles created for risk areas</a:t>
            </a:r>
          </a:p>
          <a:p>
            <a:pPr lvl="1"/>
            <a:r>
              <a:rPr lang="en-US" sz="2800" dirty="0"/>
              <a:t>Awareness of residual risks</a:t>
            </a:r>
          </a:p>
          <a:p>
            <a:pPr lvl="2"/>
            <a:r>
              <a:rPr lang="en-US" sz="2800" dirty="0"/>
              <a:t>Those that continue to exist after safeguards and controls have been applied</a:t>
            </a:r>
          </a:p>
          <a:p>
            <a:pPr lvl="1"/>
            <a:r>
              <a:rPr lang="en-US" sz="2800" dirty="0"/>
              <a:t>Risk analysis documentation must be retained for six years (HIPAA)</a:t>
            </a:r>
          </a:p>
        </p:txBody>
      </p:sp>
    </p:spTree>
    <p:extLst>
      <p:ext uri="{BB962C8B-B14F-4D97-AF65-F5344CB8AC3E}">
        <p14:creationId xmlns:p14="http://schemas.microsoft.com/office/powerpoint/2010/main" val="2341714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CEE1FD-C018-4230-BCF7-361409F769F3}"/>
              </a:ext>
            </a:extLst>
          </p:cNvPr>
          <p:cNvSpPr>
            <a:spLocks noGrp="1"/>
          </p:cNvSpPr>
          <p:nvPr>
            <p:ph type="title"/>
          </p:nvPr>
        </p:nvSpPr>
        <p:spPr/>
        <p:txBody>
          <a:bodyPr/>
          <a:lstStyle/>
          <a:p>
            <a:r>
              <a:rPr lang="en-US" dirty="0"/>
              <a:t>Practice Brief: Security Risk Analysis by AHIMA</a:t>
            </a:r>
          </a:p>
        </p:txBody>
      </p:sp>
      <p:sp>
        <p:nvSpPr>
          <p:cNvPr id="3" name="Content Placeholder 2">
            <a:extLst>
              <a:ext uri="{FF2B5EF4-FFF2-40B4-BE49-F238E27FC236}">
                <a16:creationId xmlns="" xmlns:a16="http://schemas.microsoft.com/office/drawing/2014/main" id="{5786E53D-C74D-4903-B715-3D964CA52E1A}"/>
              </a:ext>
            </a:extLst>
          </p:cNvPr>
          <p:cNvSpPr>
            <a:spLocks noGrp="1"/>
          </p:cNvSpPr>
          <p:nvPr>
            <p:ph idx="1"/>
          </p:nvPr>
        </p:nvSpPr>
        <p:spPr/>
        <p:txBody>
          <a:bodyPr/>
          <a:lstStyle/>
          <a:p>
            <a:r>
              <a:rPr lang="en-US" dirty="0"/>
              <a:t>Walsh, Tom. "Security Risk Analysis and Management: An Overview (2013 update)" (AHIMA Practice Brief, November 2013)</a:t>
            </a:r>
          </a:p>
          <a:p>
            <a:endParaRPr lang="en-US" dirty="0"/>
          </a:p>
          <a:p>
            <a:r>
              <a:rPr lang="en-US" dirty="0">
                <a:hlinkClick r:id="rId2"/>
              </a:rPr>
              <a:t>http://library.ahima.org/PB/SecurityRiskAnalysis#.WgR11GhSxPY</a:t>
            </a:r>
            <a:endParaRPr lang="en-US" dirty="0"/>
          </a:p>
          <a:p>
            <a:endParaRPr lang="en-US" dirty="0"/>
          </a:p>
        </p:txBody>
      </p:sp>
    </p:spTree>
    <p:extLst>
      <p:ext uri="{BB962C8B-B14F-4D97-AF65-F5344CB8AC3E}">
        <p14:creationId xmlns:p14="http://schemas.microsoft.com/office/powerpoint/2010/main" val="1036068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a:bodyPr>
          <a:lstStyle/>
          <a:p>
            <a:r>
              <a:rPr lang="en-US" sz="2800" dirty="0"/>
              <a:t>Organizations must plan for both large-scale events (disasters) and smaller events that can disrupt operations for indefinite periods</a:t>
            </a:r>
          </a:p>
          <a:p>
            <a:r>
              <a:rPr lang="en-US" sz="2800" dirty="0"/>
              <a:t>Goals related to health information:</a:t>
            </a:r>
          </a:p>
          <a:p>
            <a:pPr lvl="1"/>
            <a:r>
              <a:rPr lang="en-US" sz="2800" dirty="0"/>
              <a:t>Secure health information from damage</a:t>
            </a:r>
          </a:p>
          <a:p>
            <a:pPr lvl="1"/>
            <a:r>
              <a:rPr lang="en-US" sz="2800" dirty="0"/>
              <a:t>Ensure stability in continuity of care activities</a:t>
            </a:r>
          </a:p>
          <a:p>
            <a:pPr lvl="1"/>
            <a:r>
              <a:rPr lang="en-US" sz="2800" dirty="0"/>
              <a:t>Provide for orderly recovery of information</a:t>
            </a:r>
          </a:p>
          <a:p>
            <a:pPr lvl="1"/>
            <a:endParaRPr lang="en-US" dirty="0"/>
          </a:p>
        </p:txBody>
      </p:sp>
    </p:spTree>
    <p:extLst>
      <p:ext uri="{BB962C8B-B14F-4D97-AF65-F5344CB8AC3E}">
        <p14:creationId xmlns:p14="http://schemas.microsoft.com/office/powerpoint/2010/main" val="1966697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a:bodyPr>
          <a:lstStyle/>
          <a:p>
            <a:r>
              <a:rPr lang="en-US" sz="2800" dirty="0"/>
              <a:t>Contingency Plan</a:t>
            </a:r>
          </a:p>
          <a:p>
            <a:pPr lvl="1"/>
            <a:r>
              <a:rPr lang="en-US" sz="2800" dirty="0"/>
              <a:t>Is a set of procedures for responding to emergencies, both during and after one</a:t>
            </a:r>
          </a:p>
          <a:p>
            <a:pPr lvl="1"/>
            <a:r>
              <a:rPr lang="en-US" sz="2800" dirty="0"/>
              <a:t>Goal: to return to normal operations as soon as possible</a:t>
            </a:r>
          </a:p>
          <a:p>
            <a:pPr lvl="1"/>
            <a:r>
              <a:rPr lang="en-US" sz="2800" dirty="0"/>
              <a:t>Contingency plan encompasses disaster recovery plan and business continuity and emergency mode of operations</a:t>
            </a:r>
          </a:p>
        </p:txBody>
      </p:sp>
    </p:spTree>
    <p:extLst>
      <p:ext uri="{BB962C8B-B14F-4D97-AF65-F5344CB8AC3E}">
        <p14:creationId xmlns:p14="http://schemas.microsoft.com/office/powerpoint/2010/main" val="1661111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a:bodyPr>
          <a:lstStyle/>
          <a:p>
            <a:r>
              <a:rPr lang="en-US" sz="2800" dirty="0"/>
              <a:t>Disaster Recovery Plan</a:t>
            </a:r>
          </a:p>
          <a:p>
            <a:pPr lvl="1"/>
            <a:r>
              <a:rPr lang="en-US" sz="2800" dirty="0"/>
              <a:t>Is what must be done to restore critical services as quickly as possible and manage business recovery processes after an event</a:t>
            </a:r>
          </a:p>
        </p:txBody>
      </p:sp>
    </p:spTree>
    <p:extLst>
      <p:ext uri="{BB962C8B-B14F-4D97-AF65-F5344CB8AC3E}">
        <p14:creationId xmlns:p14="http://schemas.microsoft.com/office/powerpoint/2010/main" val="419038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lnSpcReduction="10000"/>
          </a:bodyPr>
          <a:lstStyle/>
          <a:p>
            <a:r>
              <a:rPr lang="en-US" sz="2800" dirty="0"/>
              <a:t>Disaster Recovery Plan</a:t>
            </a:r>
          </a:p>
          <a:p>
            <a:pPr lvl="1"/>
            <a:r>
              <a:rPr lang="en-US" sz="2800" dirty="0"/>
              <a:t>For health information (both paper and electronic), it includes:</a:t>
            </a:r>
          </a:p>
          <a:p>
            <a:pPr lvl="2"/>
            <a:r>
              <a:rPr lang="en-US" sz="2800" dirty="0"/>
              <a:t>Preventive measures to ensure data is not lost</a:t>
            </a:r>
          </a:p>
          <a:p>
            <a:pPr lvl="2"/>
            <a:r>
              <a:rPr lang="en-US" sz="2800" dirty="0"/>
              <a:t>Ensuring confidentiality of data</a:t>
            </a:r>
          </a:p>
          <a:p>
            <a:pPr lvl="3"/>
            <a:r>
              <a:rPr lang="en-US" sz="2800" dirty="0"/>
              <a:t>Physical security, both onsite and at backup sites (preventive)</a:t>
            </a:r>
          </a:p>
          <a:p>
            <a:pPr lvl="3"/>
            <a:r>
              <a:rPr lang="en-US" sz="2800" dirty="0"/>
              <a:t>Audit trails (retrospective)</a:t>
            </a:r>
          </a:p>
          <a:p>
            <a:pPr lvl="2"/>
            <a:r>
              <a:rPr lang="en-US" sz="2800" dirty="0"/>
              <a:t>Providing for data availability after an event</a:t>
            </a:r>
          </a:p>
          <a:p>
            <a:pPr lvl="1"/>
            <a:endParaRPr lang="en-US" dirty="0"/>
          </a:p>
        </p:txBody>
      </p:sp>
    </p:spTree>
    <p:extLst>
      <p:ext uri="{BB962C8B-B14F-4D97-AF65-F5344CB8AC3E}">
        <p14:creationId xmlns:p14="http://schemas.microsoft.com/office/powerpoint/2010/main" val="1550733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a:bodyPr>
          <a:lstStyle/>
          <a:p>
            <a:r>
              <a:rPr lang="en-US" sz="2400" dirty="0"/>
              <a:t>Business Continuity and Emergency Mode of Operations </a:t>
            </a:r>
          </a:p>
          <a:p>
            <a:pPr lvl="1"/>
            <a:r>
              <a:rPr lang="en-US" sz="2400" dirty="0"/>
              <a:t>Business continuity plan directs an organization as to how it will continue business operations during a computer system shutdown</a:t>
            </a:r>
          </a:p>
          <a:p>
            <a:pPr lvl="2"/>
            <a:r>
              <a:rPr lang="en-US" sz="2400" dirty="0"/>
              <a:t>May include paper documentation and processes if electronic systems are nonfunctional</a:t>
            </a:r>
          </a:p>
          <a:p>
            <a:pPr lvl="1"/>
            <a:r>
              <a:rPr lang="en-US" sz="2400" dirty="0"/>
              <a:t>Emergency mode of operations describes processes and controls to be followed until an interruption is fixed after an event</a:t>
            </a:r>
          </a:p>
          <a:p>
            <a:pPr lvl="1"/>
            <a:r>
              <a:rPr lang="en-US" sz="2400" dirty="0"/>
              <a:t>Core operations must be identified and must continue despite an event</a:t>
            </a:r>
          </a:p>
        </p:txBody>
      </p:sp>
    </p:spTree>
    <p:extLst>
      <p:ext uri="{BB962C8B-B14F-4D97-AF65-F5344CB8AC3E}">
        <p14:creationId xmlns:p14="http://schemas.microsoft.com/office/powerpoint/2010/main" val="1224283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fontScale="92500" lnSpcReduction="10000"/>
          </a:bodyPr>
          <a:lstStyle/>
          <a:p>
            <a:r>
              <a:rPr lang="en-US" sz="2800" dirty="0"/>
              <a:t>Data Management and Recovery</a:t>
            </a:r>
          </a:p>
          <a:p>
            <a:pPr lvl="1"/>
            <a:r>
              <a:rPr lang="en-US" sz="2800" dirty="0"/>
              <a:t>System and software maintenance</a:t>
            </a:r>
          </a:p>
          <a:p>
            <a:pPr lvl="2"/>
            <a:r>
              <a:rPr lang="en-US" sz="2800" dirty="0"/>
              <a:t>Conducted by identifying threats and vulnerabilities</a:t>
            </a:r>
          </a:p>
          <a:p>
            <a:pPr lvl="1"/>
            <a:r>
              <a:rPr lang="en-US" sz="2800" dirty="0"/>
              <a:t>Data backup and recovery</a:t>
            </a:r>
          </a:p>
          <a:p>
            <a:pPr lvl="2"/>
            <a:r>
              <a:rPr lang="en-US" sz="2800" dirty="0"/>
              <a:t>Data backup is copying of data to secondary storage devices</a:t>
            </a:r>
          </a:p>
          <a:p>
            <a:pPr lvl="3"/>
            <a:r>
              <a:rPr lang="en-US" sz="2800" dirty="0"/>
              <a:t>Required by HIPAA Security Rule</a:t>
            </a:r>
          </a:p>
          <a:p>
            <a:pPr lvl="3"/>
            <a:r>
              <a:rPr lang="en-US" sz="2800" dirty="0"/>
              <a:t>Should occur routinely</a:t>
            </a:r>
          </a:p>
          <a:p>
            <a:pPr lvl="3"/>
            <a:r>
              <a:rPr lang="en-US" sz="2800" dirty="0"/>
              <a:t>Data backup can occur on various media and either on-site or off-site</a:t>
            </a:r>
          </a:p>
          <a:p>
            <a:pPr lvl="1"/>
            <a:endParaRPr lang="en-US" dirty="0"/>
          </a:p>
        </p:txBody>
      </p:sp>
    </p:spTree>
    <p:extLst>
      <p:ext uri="{BB962C8B-B14F-4D97-AF65-F5344CB8AC3E}">
        <p14:creationId xmlns:p14="http://schemas.microsoft.com/office/powerpoint/2010/main" val="631892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Contingency and </a:t>
            </a:r>
            <a:br>
              <a:rPr lang="en-US" dirty="0"/>
            </a:br>
            <a:r>
              <a:rPr lang="en-US" dirty="0"/>
              <a:t>Disaster Recovery Plans</a:t>
            </a:r>
          </a:p>
        </p:txBody>
      </p:sp>
      <p:sp>
        <p:nvSpPr>
          <p:cNvPr id="3" name="Content Placeholder 2"/>
          <p:cNvSpPr>
            <a:spLocks noGrp="1"/>
          </p:cNvSpPr>
          <p:nvPr>
            <p:ph idx="1"/>
          </p:nvPr>
        </p:nvSpPr>
        <p:spPr/>
        <p:txBody>
          <a:bodyPr>
            <a:normAutofit fontScale="92500" lnSpcReduction="10000"/>
          </a:bodyPr>
          <a:lstStyle/>
          <a:p>
            <a:r>
              <a:rPr lang="en-US" sz="2400" dirty="0"/>
              <a:t>Data Management and Recovery</a:t>
            </a:r>
          </a:p>
          <a:p>
            <a:pPr lvl="1"/>
            <a:r>
              <a:rPr lang="en-US" sz="2400" dirty="0"/>
              <a:t>Data backup and recovery</a:t>
            </a:r>
          </a:p>
          <a:p>
            <a:pPr lvl="2"/>
            <a:r>
              <a:rPr lang="en-US" sz="2400" dirty="0"/>
              <a:t>Data recovery is retrieval of information lost due to an event</a:t>
            </a:r>
          </a:p>
          <a:p>
            <a:pPr lvl="3"/>
            <a:r>
              <a:rPr lang="en-US" sz="2400" dirty="0"/>
              <a:t>Efforts are minimal for electronic information if data backup has occurred</a:t>
            </a:r>
          </a:p>
          <a:p>
            <a:pPr lvl="3"/>
            <a:r>
              <a:rPr lang="en-US" sz="2400" dirty="0"/>
              <a:t>Data recovery of paper records is more complex</a:t>
            </a:r>
          </a:p>
          <a:p>
            <a:pPr lvl="3"/>
            <a:r>
              <a:rPr lang="en-US" sz="2400" dirty="0"/>
              <a:t>Entities that restore health records are HIPAA business associates</a:t>
            </a:r>
          </a:p>
          <a:p>
            <a:pPr lvl="3"/>
            <a:r>
              <a:rPr lang="en-US" sz="2400" dirty="0"/>
              <a:t>Full data recovery is not always possible</a:t>
            </a:r>
          </a:p>
          <a:p>
            <a:pPr lvl="4"/>
            <a:r>
              <a:rPr lang="en-US" sz="2400" dirty="0"/>
              <a:t>Methods may recover as much data as possible</a:t>
            </a:r>
          </a:p>
          <a:p>
            <a:pPr lvl="4"/>
            <a:r>
              <a:rPr lang="en-US" sz="2400" dirty="0"/>
              <a:t>Successful and unsuccessful recovery and reconstruction efforts should be documented</a:t>
            </a:r>
          </a:p>
          <a:p>
            <a:pPr lvl="4"/>
            <a:endParaRPr lang="en-US" dirty="0"/>
          </a:p>
        </p:txBody>
      </p:sp>
    </p:spTree>
    <p:extLst>
      <p:ext uri="{BB962C8B-B14F-4D97-AF65-F5344CB8AC3E}">
        <p14:creationId xmlns:p14="http://schemas.microsoft.com/office/powerpoint/2010/main" val="540417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p:txBody>
          <a:bodyPr>
            <a:normAutofit fontScale="92500" lnSpcReduction="10000"/>
          </a:bodyPr>
          <a:lstStyle/>
          <a:p>
            <a:r>
              <a:rPr lang="en-US" sz="3000" dirty="0"/>
              <a:t>Health Information Exchanges (HIEs)</a:t>
            </a:r>
          </a:p>
          <a:p>
            <a:pPr lvl="1"/>
            <a:r>
              <a:rPr lang="en-US" sz="2600" dirty="0"/>
              <a:t>Movement of health information across organizations, communities or regions</a:t>
            </a:r>
          </a:p>
          <a:p>
            <a:pPr lvl="1"/>
            <a:r>
              <a:rPr lang="en-US" sz="2600" dirty="0"/>
              <a:t>Most common reason:  treatment</a:t>
            </a:r>
          </a:p>
          <a:p>
            <a:pPr lvl="1"/>
            <a:r>
              <a:rPr lang="en-US" sz="2600" dirty="0"/>
              <a:t>Privacy and security issues</a:t>
            </a:r>
          </a:p>
          <a:p>
            <a:pPr lvl="2"/>
            <a:r>
              <a:rPr lang="en-US" sz="2200" dirty="0"/>
              <a:t>State privacy laws must be followed</a:t>
            </a:r>
          </a:p>
          <a:p>
            <a:pPr lvl="1"/>
            <a:r>
              <a:rPr lang="en-US" sz="2600" dirty="0"/>
              <a:t>Models:</a:t>
            </a:r>
          </a:p>
          <a:p>
            <a:pPr lvl="2"/>
            <a:r>
              <a:rPr lang="en-US" sz="2200" dirty="0"/>
              <a:t>Opt-in (give permission)</a:t>
            </a:r>
          </a:p>
          <a:p>
            <a:pPr lvl="2"/>
            <a:r>
              <a:rPr lang="en-US" sz="2200" dirty="0"/>
              <a:t>Opt-out (gives permission unless actively removes himself)</a:t>
            </a:r>
          </a:p>
          <a:p>
            <a:pPr lvl="2"/>
            <a:r>
              <a:rPr lang="en-US" sz="2200" dirty="0"/>
              <a:t>No consent (does not allow an individual to opt-out)</a:t>
            </a:r>
          </a:p>
          <a:p>
            <a:pPr lvl="2"/>
            <a:r>
              <a:rPr lang="en-US" sz="2200" dirty="0"/>
              <a:t>Hybrid (some information will be included while other info will not)</a:t>
            </a:r>
          </a:p>
          <a:p>
            <a:endParaRPr lang="en-US" dirty="0"/>
          </a:p>
        </p:txBody>
      </p:sp>
    </p:spTree>
    <p:extLst>
      <p:ext uri="{BB962C8B-B14F-4D97-AF65-F5344CB8AC3E}">
        <p14:creationId xmlns:p14="http://schemas.microsoft.com/office/powerpoint/2010/main" val="1015808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5551"/>
            <a:ext cx="7543800" cy="1450757"/>
          </a:xfrm>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a:xfrm>
            <a:off x="990600" y="1467863"/>
            <a:ext cx="7010400" cy="4800600"/>
          </a:xfrm>
        </p:spPr>
        <p:txBody>
          <a:bodyPr>
            <a:normAutofit fontScale="92500" lnSpcReduction="20000"/>
          </a:bodyPr>
          <a:lstStyle/>
          <a:p>
            <a:pPr marL="0" indent="0">
              <a:buNone/>
            </a:pPr>
            <a:endParaRPr lang="en-US" sz="2400" dirty="0"/>
          </a:p>
          <a:p>
            <a:pPr lvl="1"/>
            <a:r>
              <a:rPr lang="en-US" sz="2400" dirty="0"/>
              <a:t>Patient portal</a:t>
            </a:r>
          </a:p>
          <a:p>
            <a:pPr lvl="2"/>
            <a:r>
              <a:rPr lang="en-US" sz="2400" dirty="0"/>
              <a:t>Electronic repository of information about a patient</a:t>
            </a:r>
          </a:p>
          <a:p>
            <a:pPr lvl="3"/>
            <a:r>
              <a:rPr lang="en-US" sz="2400" dirty="0"/>
              <a:t>Individual can access own information through the Internet</a:t>
            </a:r>
          </a:p>
          <a:p>
            <a:pPr lvl="3"/>
            <a:r>
              <a:rPr lang="en-US" sz="2400" dirty="0"/>
              <a:t>Hosted and controlled by provider or payer</a:t>
            </a:r>
          </a:p>
          <a:p>
            <a:pPr lvl="1"/>
            <a:r>
              <a:rPr lang="en-US" sz="2400" dirty="0"/>
              <a:t>Personal health record portal</a:t>
            </a:r>
          </a:p>
          <a:p>
            <a:pPr lvl="2"/>
            <a:r>
              <a:rPr lang="en-US" sz="2400" dirty="0"/>
              <a:t>Electronic repository of information about a patient</a:t>
            </a:r>
          </a:p>
          <a:p>
            <a:pPr lvl="3"/>
            <a:r>
              <a:rPr lang="en-US" sz="2400" dirty="0"/>
              <a:t>Individual can access own information through the Internet</a:t>
            </a:r>
          </a:p>
          <a:p>
            <a:pPr lvl="3"/>
            <a:r>
              <a:rPr lang="en-US" sz="2400" dirty="0"/>
              <a:t>May be hosted by a provider, payer or other commercial entity but:</a:t>
            </a:r>
          </a:p>
          <a:p>
            <a:pPr lvl="4"/>
            <a:r>
              <a:rPr lang="en-US" sz="2400" dirty="0"/>
              <a:t>However, patients can create and control their own content</a:t>
            </a:r>
          </a:p>
          <a:p>
            <a:pPr lvl="2"/>
            <a:r>
              <a:rPr lang="en-US" sz="2400" dirty="0"/>
              <a:t>Subject to HIPAA (per HITECH) or Federal Trade Commission regulations</a:t>
            </a:r>
          </a:p>
        </p:txBody>
      </p:sp>
    </p:spTree>
    <p:extLst>
      <p:ext uri="{BB962C8B-B14F-4D97-AF65-F5344CB8AC3E}">
        <p14:creationId xmlns:p14="http://schemas.microsoft.com/office/powerpoint/2010/main" val="2852192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p:txBody>
          <a:bodyPr/>
          <a:lstStyle/>
          <a:p>
            <a:r>
              <a:rPr lang="en-US" sz="2400" dirty="0"/>
              <a:t>E-Mails</a:t>
            </a:r>
          </a:p>
          <a:p>
            <a:pPr lvl="1"/>
            <a:r>
              <a:rPr lang="en-US" sz="2400" dirty="0"/>
              <a:t>Asynchronous electronic exchange of information using a computer network</a:t>
            </a:r>
          </a:p>
          <a:p>
            <a:pPr lvl="1"/>
            <a:r>
              <a:rPr lang="en-US" sz="2400" dirty="0"/>
              <a:t>For patient-provider and provider-provider communications</a:t>
            </a:r>
          </a:p>
          <a:p>
            <a:pPr lvl="1"/>
            <a:r>
              <a:rPr lang="en-US" sz="2400" dirty="0"/>
              <a:t>Subject to federal e-discovery rules</a:t>
            </a:r>
          </a:p>
          <a:p>
            <a:pPr lvl="1"/>
            <a:r>
              <a:rPr lang="en-US" sz="2400" dirty="0"/>
              <a:t>Privacy and security risks are associated with data transmission</a:t>
            </a:r>
          </a:p>
        </p:txBody>
      </p:sp>
    </p:spTree>
    <p:extLst>
      <p:ext uri="{BB962C8B-B14F-4D97-AF65-F5344CB8AC3E}">
        <p14:creationId xmlns:p14="http://schemas.microsoft.com/office/powerpoint/2010/main" val="720650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p:txBody>
          <a:bodyPr/>
          <a:lstStyle/>
          <a:p>
            <a:r>
              <a:rPr lang="en-US" sz="2800" dirty="0"/>
              <a:t>Text Messaging</a:t>
            </a:r>
          </a:p>
          <a:p>
            <a:pPr lvl="1"/>
            <a:r>
              <a:rPr lang="en-US" sz="2800" dirty="0"/>
              <a:t>Synchronous electronic exchange of information between mobile devices using a telephone network</a:t>
            </a:r>
          </a:p>
          <a:p>
            <a:pPr lvl="1"/>
            <a:r>
              <a:rPr lang="en-US" sz="2800" dirty="0"/>
              <a:t>For patient-provider and provider-provider communications</a:t>
            </a:r>
          </a:p>
          <a:p>
            <a:pPr lvl="1"/>
            <a:r>
              <a:rPr lang="en-US" sz="2800" dirty="0"/>
              <a:t>Privacy and security risks are associated with this type of data transmission</a:t>
            </a:r>
          </a:p>
          <a:p>
            <a:pPr lvl="1"/>
            <a:endParaRPr lang="en-US" dirty="0"/>
          </a:p>
          <a:p>
            <a:pPr lvl="1"/>
            <a:endParaRPr lang="en-US" dirty="0"/>
          </a:p>
        </p:txBody>
      </p:sp>
    </p:spTree>
    <p:extLst>
      <p:ext uri="{BB962C8B-B14F-4D97-AF65-F5344CB8AC3E}">
        <p14:creationId xmlns:p14="http://schemas.microsoft.com/office/powerpoint/2010/main" val="3459241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p:txBody>
          <a:bodyPr/>
          <a:lstStyle/>
          <a:p>
            <a:r>
              <a:rPr lang="en-US" sz="3200" dirty="0"/>
              <a:t>Fax</a:t>
            </a:r>
          </a:p>
          <a:p>
            <a:pPr lvl="1"/>
            <a:r>
              <a:rPr lang="en-US" sz="3200" dirty="0"/>
              <a:t>Electronic transmission of paper or electronic information via telephone lines</a:t>
            </a:r>
          </a:p>
          <a:p>
            <a:pPr lvl="1"/>
            <a:r>
              <a:rPr lang="en-US" sz="3200" dirty="0"/>
              <a:t>Privacy and security risks are associated with this type of data transmission</a:t>
            </a:r>
          </a:p>
          <a:p>
            <a:endParaRPr lang="en-US" dirty="0"/>
          </a:p>
        </p:txBody>
      </p:sp>
    </p:spTree>
    <p:extLst>
      <p:ext uri="{BB962C8B-B14F-4D97-AF65-F5344CB8AC3E}">
        <p14:creationId xmlns:p14="http://schemas.microsoft.com/office/powerpoint/2010/main" val="1616336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Health Information Security in HIEs and Other Electronic Transmissions</a:t>
            </a:r>
          </a:p>
        </p:txBody>
      </p:sp>
      <p:sp>
        <p:nvSpPr>
          <p:cNvPr id="3" name="Content Placeholder 2"/>
          <p:cNvSpPr>
            <a:spLocks noGrp="1"/>
          </p:cNvSpPr>
          <p:nvPr>
            <p:ph idx="1"/>
          </p:nvPr>
        </p:nvSpPr>
        <p:spPr/>
        <p:txBody>
          <a:bodyPr>
            <a:normAutofit/>
          </a:bodyPr>
          <a:lstStyle/>
          <a:p>
            <a:r>
              <a:rPr lang="en-US" dirty="0"/>
              <a:t>Telemedicine</a:t>
            </a:r>
          </a:p>
          <a:p>
            <a:pPr lvl="1"/>
            <a:r>
              <a:rPr lang="en-US" sz="2000" dirty="0"/>
              <a:t>Electronic communication to exchange medical information, with goal of improving patient health</a:t>
            </a:r>
          </a:p>
          <a:p>
            <a:pPr lvl="1"/>
            <a:r>
              <a:rPr lang="en-US" sz="2000" dirty="0"/>
              <a:t>For patient-provider and provider-provider communications</a:t>
            </a:r>
          </a:p>
          <a:p>
            <a:pPr lvl="1"/>
            <a:r>
              <a:rPr lang="en-US" sz="2000" dirty="0"/>
              <a:t>Includes:</a:t>
            </a:r>
          </a:p>
          <a:p>
            <a:pPr lvl="2"/>
            <a:r>
              <a:rPr lang="en-US" sz="2000" dirty="0"/>
              <a:t>Continuing medical education</a:t>
            </a:r>
          </a:p>
          <a:p>
            <a:pPr lvl="2"/>
            <a:r>
              <a:rPr lang="en-US" sz="2000" dirty="0"/>
              <a:t>Remote monitoring  of patient vital signs</a:t>
            </a:r>
          </a:p>
          <a:p>
            <a:pPr lvl="3"/>
            <a:r>
              <a:rPr lang="en-US" sz="2000" dirty="0"/>
              <a:t>Beneficial in situations in which travel is difficult</a:t>
            </a:r>
          </a:p>
          <a:p>
            <a:pPr lvl="2"/>
            <a:r>
              <a:rPr lang="en-US" sz="2000" dirty="0"/>
              <a:t>Transmission of radiologic images for interpretation</a:t>
            </a:r>
          </a:p>
          <a:p>
            <a:pPr lvl="2"/>
            <a:r>
              <a:rPr lang="en-US" sz="2000" dirty="0"/>
              <a:t>E-mails and text messaging, when used to improve patient health</a:t>
            </a:r>
          </a:p>
          <a:p>
            <a:pPr lvl="1"/>
            <a:r>
              <a:rPr lang="en-US" sz="2000" dirty="0"/>
              <a:t>Data should be encrypted to protect privacy and security</a:t>
            </a:r>
          </a:p>
          <a:p>
            <a:pPr lvl="1">
              <a:buNone/>
            </a:pPr>
            <a:endParaRPr lang="en-US" sz="2000" dirty="0"/>
          </a:p>
        </p:txBody>
      </p:sp>
    </p:spTree>
    <p:extLst>
      <p:ext uri="{BB962C8B-B14F-4D97-AF65-F5344CB8AC3E}">
        <p14:creationId xmlns:p14="http://schemas.microsoft.com/office/powerpoint/2010/main" val="4047907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Discussion Question</a:t>
            </a:r>
          </a:p>
        </p:txBody>
      </p:sp>
      <p:sp>
        <p:nvSpPr>
          <p:cNvPr id="3" name="Content Placeholder 2"/>
          <p:cNvSpPr>
            <a:spLocks noGrp="1"/>
          </p:cNvSpPr>
          <p:nvPr>
            <p:ph idx="1"/>
          </p:nvPr>
        </p:nvSpPr>
        <p:spPr/>
        <p:txBody>
          <a:bodyPr/>
          <a:lstStyle/>
          <a:p>
            <a:r>
              <a:rPr lang="en-US" dirty="0"/>
              <a:t>Privacy and Security of Mobile Devices (ONC)</a:t>
            </a:r>
          </a:p>
          <a:p>
            <a:r>
              <a:rPr lang="en-US" dirty="0">
                <a:hlinkClick r:id="rId2"/>
              </a:rPr>
              <a:t>https://www.healthit.gov/providers-professionals/your-mobile-device-and-health-information-privacy-and-security</a:t>
            </a:r>
            <a:endParaRPr lang="en-US" dirty="0"/>
          </a:p>
          <a:p>
            <a:pPr marL="0" indent="0">
              <a:buNone/>
            </a:pPr>
            <a:endParaRPr lang="en-US" dirty="0"/>
          </a:p>
          <a:p>
            <a:endParaRPr lang="en-US" dirty="0"/>
          </a:p>
          <a:p>
            <a:r>
              <a:rPr lang="en-US" dirty="0"/>
              <a:t>List three security-based practices common to both e-mails and text messages.</a:t>
            </a:r>
          </a:p>
          <a:p>
            <a:pPr marL="0" indent="0">
              <a:buNone/>
            </a:pPr>
            <a:endParaRPr lang="en-US" dirty="0"/>
          </a:p>
        </p:txBody>
      </p:sp>
    </p:spTree>
    <p:extLst>
      <p:ext uri="{BB962C8B-B14F-4D97-AF65-F5344CB8AC3E}">
        <p14:creationId xmlns:p14="http://schemas.microsoft.com/office/powerpoint/2010/main" val="4024893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3 are ok</a:t>
            </a:r>
          </a:p>
        </p:txBody>
      </p:sp>
      <p:sp>
        <p:nvSpPr>
          <p:cNvPr id="3" name="Content Placeholder 2"/>
          <p:cNvSpPr>
            <a:spLocks noGrp="1"/>
          </p:cNvSpPr>
          <p:nvPr>
            <p:ph idx="1"/>
          </p:nvPr>
        </p:nvSpPr>
        <p:spPr/>
        <p:txBody>
          <a:bodyPr>
            <a:normAutofit lnSpcReduction="10000"/>
          </a:bodyPr>
          <a:lstStyle/>
          <a:p>
            <a:pPr>
              <a:buNone/>
            </a:pPr>
            <a:endParaRPr lang="en-US" dirty="0"/>
          </a:p>
          <a:p>
            <a:pPr lvl="0"/>
            <a:r>
              <a:rPr lang="en-US" dirty="0"/>
              <a:t>Encrypt during transmission.</a:t>
            </a:r>
          </a:p>
          <a:p>
            <a:pPr lvl="0"/>
            <a:r>
              <a:rPr lang="en-US" dirty="0"/>
              <a:t>Avoid messages to more than one person that could compromise confidentiality. </a:t>
            </a:r>
          </a:p>
          <a:p>
            <a:pPr lvl="0"/>
            <a:r>
              <a:rPr lang="en-US" dirty="0"/>
              <a:t>Confirm the e-mail address or telephone number of the patient being communicated with to avoid errant messages and to avoid responding to messages that may have been sent by someone else (under the guise of the patient’s identity).</a:t>
            </a:r>
          </a:p>
          <a:p>
            <a:pPr lvl="0"/>
            <a:r>
              <a:rPr lang="en-US" dirty="0"/>
              <a:t>Use an e-mail address or telephone number that has been stored in memory. Routinely verify its continued validity.</a:t>
            </a:r>
          </a:p>
          <a:p>
            <a:pPr lvl="0"/>
            <a:r>
              <a:rPr lang="en-US" dirty="0"/>
              <a:t>Train staff on e-mail policies and procedures.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Economics of Cybersecurity</a:t>
            </a: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05799" cy="4572000"/>
          </a:xfrm>
        </p:spPr>
        <p:txBody>
          <a:bodyPr>
            <a:normAutofit fontScale="25000" lnSpcReduction="20000"/>
          </a:bodyPr>
          <a:lstStyle/>
          <a:p>
            <a:endParaRPr lang="en-US" dirty="0"/>
          </a:p>
          <a:p>
            <a:r>
              <a:rPr lang="en-US" sz="7200" dirty="0"/>
              <a:t>142 data breaches ( June 2016) with &gt; 500 records reported to OCR, DHHS</a:t>
            </a:r>
          </a:p>
          <a:p>
            <a:r>
              <a:rPr lang="en-US" sz="7200" dirty="0"/>
              <a:t>Breakdown as to how they were exposed:</a:t>
            </a:r>
          </a:p>
          <a:p>
            <a:pPr fontAlgn="base"/>
            <a:r>
              <a:rPr lang="en-US" sz="7200" dirty="0"/>
              <a:t>48 data breaches were reported as unauthorized access</a:t>
            </a:r>
          </a:p>
          <a:p>
            <a:pPr fontAlgn="base"/>
            <a:r>
              <a:rPr lang="en-US" sz="7200" dirty="0"/>
              <a:t>43 data breaches were attributed to hacking or network server incidents</a:t>
            </a:r>
          </a:p>
          <a:p>
            <a:pPr fontAlgn="base"/>
            <a:r>
              <a:rPr lang="en-US" sz="7200" dirty="0"/>
              <a:t>37 breaches were caused by the loss or theft of devices used to store </a:t>
            </a:r>
            <a:r>
              <a:rPr lang="en-US" sz="7200" dirty="0" err="1"/>
              <a:t>ePHI</a:t>
            </a:r>
            <a:r>
              <a:rPr lang="en-US" sz="7200" dirty="0"/>
              <a:t> or the loss/theft of physical records</a:t>
            </a:r>
          </a:p>
          <a:p>
            <a:pPr fontAlgn="base"/>
            <a:r>
              <a:rPr lang="en-US" sz="7200" dirty="0"/>
              <a:t>4 breaches were due to the improper disposal of records</a:t>
            </a:r>
          </a:p>
          <a:p>
            <a:r>
              <a:rPr lang="en-US" sz="7200" dirty="0"/>
              <a:t>In terms of the records that were stolen or exposed:</a:t>
            </a:r>
          </a:p>
          <a:p>
            <a:pPr fontAlgn="base"/>
            <a:r>
              <a:rPr lang="en-US" sz="7200" dirty="0"/>
              <a:t>60% were due to hacking (2,703,961 records)</a:t>
            </a:r>
          </a:p>
          <a:p>
            <a:pPr fontAlgn="base"/>
            <a:r>
              <a:rPr lang="en-US" sz="7200" dirty="0"/>
              <a:t>78% were due to loss/theft (1,342,125 records)</a:t>
            </a:r>
          </a:p>
          <a:p>
            <a:pPr fontAlgn="base"/>
            <a:r>
              <a:rPr lang="en-US" sz="7200" dirty="0"/>
              <a:t>6% were the result of unauthorized access or disclosure (342,748 records)</a:t>
            </a:r>
          </a:p>
          <a:p>
            <a:pPr fontAlgn="base"/>
            <a:r>
              <a:rPr lang="en-US" sz="7200" dirty="0"/>
              <a:t>63% were the result of improper disposal (118,594 records)  (The HIPAA Journal </a:t>
            </a:r>
            <a:r>
              <a:rPr lang="en-US" sz="7200" cap="all" dirty="0">
                <a:solidFill>
                  <a:srgbClr val="727272"/>
                </a:solidFill>
                <a:latin typeface="Oswald"/>
              </a:rPr>
              <a:t>MAJOR 2016 HEALTHCARE DATA BREACHES: MID YEAR SUMMARY, June 2016</a:t>
            </a:r>
          </a:p>
          <a:p>
            <a:r>
              <a:rPr lang="en-US" sz="6600" dirty="0"/>
              <a:t>June 2016 breaches totaled 11,061,649 patient records, representing 23 of 29 incidents .One included a large insurer database (10.3 million records).</a:t>
            </a:r>
            <a:r>
              <a:rPr lang="en-US" sz="6600" b="1" dirty="0"/>
              <a:t>  Healthcare IT News: 1 million patient record breaches make June worst month for information security in 2016</a:t>
            </a:r>
          </a:p>
          <a:p>
            <a:endParaRPr lang="en-US" sz="6200" b="1" dirty="0"/>
          </a:p>
          <a:p>
            <a:pPr>
              <a:buNone/>
            </a:pPr>
            <a:r>
              <a:rPr lang="en-US" sz="6200" dirty="0"/>
              <a:t>	</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can we do to prevent this?</a:t>
            </a:r>
          </a:p>
        </p:txBody>
      </p:sp>
      <p:sp>
        <p:nvSpPr>
          <p:cNvPr id="3" name="Content Placeholder 2"/>
          <p:cNvSpPr>
            <a:spLocks noGrp="1"/>
          </p:cNvSpPr>
          <p:nvPr>
            <p:ph idx="1"/>
          </p:nvPr>
        </p:nvSpPr>
        <p:spPr/>
        <p:txBody>
          <a:bodyPr/>
          <a:lstStyle/>
          <a:p>
            <a:r>
              <a:rPr lang="en-US" dirty="0"/>
              <a:t>Perform Risk Analysis</a:t>
            </a:r>
          </a:p>
          <a:p>
            <a:endParaRPr lang="en-US" dirty="0"/>
          </a:p>
          <a:p>
            <a:endParaRPr lang="en-US" dirty="0"/>
          </a:p>
          <a:p>
            <a:r>
              <a:rPr lang="en-US" dirty="0"/>
              <a:t>Determine the eleven elements that threaten the Security of PHI and </a:t>
            </a:r>
          </a:p>
          <a:p>
            <a:endParaRPr lang="en-US" dirty="0"/>
          </a:p>
          <a:p>
            <a:r>
              <a:rPr lang="en-US" dirty="0"/>
              <a:t>Develop and implement policies and procedures that lesson an attack from these elements.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Elements</a:t>
            </a:r>
          </a:p>
        </p:txBody>
      </p:sp>
      <p:sp>
        <p:nvSpPr>
          <p:cNvPr id="3" name="Content Placeholder 2"/>
          <p:cNvSpPr>
            <a:spLocks noGrp="1"/>
          </p:cNvSpPr>
          <p:nvPr>
            <p:ph sz="half" idx="1"/>
          </p:nvPr>
        </p:nvSpPr>
        <p:spPr/>
        <p:txBody>
          <a:bodyPr>
            <a:normAutofit/>
          </a:bodyPr>
          <a:lstStyle/>
          <a:p>
            <a:r>
              <a:rPr lang="en-US" sz="2800" dirty="0"/>
              <a:t>Malicious Insider</a:t>
            </a:r>
          </a:p>
          <a:p>
            <a:r>
              <a:rPr lang="en-US" sz="2800" dirty="0"/>
              <a:t>Non-Malicious Insider</a:t>
            </a:r>
          </a:p>
          <a:p>
            <a:r>
              <a:rPr lang="en-US" sz="2800" dirty="0"/>
              <a:t>Outsider</a:t>
            </a:r>
          </a:p>
          <a:p>
            <a:r>
              <a:rPr lang="en-US" sz="2800" dirty="0"/>
              <a:t>BAs/Subcontractors</a:t>
            </a:r>
          </a:p>
          <a:p>
            <a:r>
              <a:rPr lang="en-US" sz="2800" dirty="0"/>
              <a:t>Cloud Service Providers</a:t>
            </a:r>
          </a:p>
          <a:p>
            <a:r>
              <a:rPr lang="en-US" sz="2800" dirty="0"/>
              <a:t>Virtual Physician’s Office</a:t>
            </a:r>
          </a:p>
        </p:txBody>
      </p:sp>
      <p:sp>
        <p:nvSpPr>
          <p:cNvPr id="4" name="Content Placeholder 3"/>
          <p:cNvSpPr>
            <a:spLocks noGrp="1"/>
          </p:cNvSpPr>
          <p:nvPr>
            <p:ph sz="half" idx="2"/>
          </p:nvPr>
        </p:nvSpPr>
        <p:spPr/>
        <p:txBody>
          <a:bodyPr>
            <a:normAutofit/>
          </a:bodyPr>
          <a:lstStyle/>
          <a:p>
            <a:r>
              <a:rPr lang="en-US" sz="2800" dirty="0"/>
              <a:t>Lost or Stolen Media</a:t>
            </a:r>
          </a:p>
          <a:p>
            <a:r>
              <a:rPr lang="en-US" sz="2800" dirty="0"/>
              <a:t>Dissemination of data</a:t>
            </a:r>
          </a:p>
          <a:p>
            <a:r>
              <a:rPr lang="en-US" sz="2800" dirty="0"/>
              <a:t>Mobile Devices</a:t>
            </a:r>
          </a:p>
          <a:p>
            <a:r>
              <a:rPr lang="en-US" sz="2800" dirty="0"/>
              <a:t>Wireless Devices</a:t>
            </a:r>
          </a:p>
          <a:p>
            <a:r>
              <a:rPr lang="en-US" sz="2800" dirty="0"/>
              <a:t>Cyber Crime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Insider</a:t>
            </a:r>
          </a:p>
        </p:txBody>
      </p:sp>
      <p:sp>
        <p:nvSpPr>
          <p:cNvPr id="3" name="Content Placeholder 2"/>
          <p:cNvSpPr>
            <a:spLocks noGrp="1"/>
          </p:cNvSpPr>
          <p:nvPr>
            <p:ph idx="1"/>
          </p:nvPr>
        </p:nvSpPr>
        <p:spPr/>
        <p:txBody>
          <a:bodyPr/>
          <a:lstStyle/>
          <a:p>
            <a:r>
              <a:rPr lang="en-US" sz="2400" dirty="0"/>
              <a:t>Current or former workforce member</a:t>
            </a:r>
          </a:p>
          <a:p>
            <a:pPr lvl="1"/>
            <a:r>
              <a:rPr lang="en-US" sz="2400" dirty="0"/>
              <a:t>malicious insider </a:t>
            </a:r>
          </a:p>
          <a:p>
            <a:pPr lvl="2"/>
            <a:r>
              <a:rPr lang="en-US" sz="2400" dirty="0"/>
              <a:t>Breach security to manipulate PHI to harm the organization or personal gain</a:t>
            </a:r>
          </a:p>
          <a:p>
            <a:pPr lvl="1"/>
            <a:r>
              <a:rPr lang="en-US" sz="2400" dirty="0"/>
              <a:t>non-malicious insider</a:t>
            </a:r>
          </a:p>
          <a:p>
            <a:pPr lvl="2"/>
            <a:r>
              <a:rPr lang="en-US" sz="2400" dirty="0"/>
              <a:t>Authorized user accidental disclosure of PHI (error or lack of training)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Outsider</a:t>
            </a:r>
          </a:p>
        </p:txBody>
      </p:sp>
      <p:sp>
        <p:nvSpPr>
          <p:cNvPr id="3" name="Content Placeholder 2"/>
          <p:cNvSpPr>
            <a:spLocks noGrp="1"/>
          </p:cNvSpPr>
          <p:nvPr>
            <p:ph idx="1"/>
          </p:nvPr>
        </p:nvSpPr>
        <p:spPr/>
        <p:txBody>
          <a:bodyPr>
            <a:normAutofit/>
          </a:bodyPr>
          <a:lstStyle/>
          <a:p>
            <a:r>
              <a:rPr lang="en-US" sz="2800" dirty="0"/>
              <a:t>Non-workforce member</a:t>
            </a:r>
          </a:p>
          <a:p>
            <a:r>
              <a:rPr lang="en-US" sz="2800" dirty="0"/>
              <a:t>Disrupt healthcare facility </a:t>
            </a:r>
          </a:p>
          <a:p>
            <a:r>
              <a:rPr lang="en-US" sz="2800" dirty="0"/>
              <a:t>Gain access to PHI</a:t>
            </a:r>
          </a:p>
          <a:p>
            <a:r>
              <a:rPr lang="en-US" sz="2800" dirty="0"/>
              <a:t>Use computer viruses, trojan horses, worms etc.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Bas/Subcontractors</a:t>
            </a:r>
          </a:p>
        </p:txBody>
      </p:sp>
      <p:sp>
        <p:nvSpPr>
          <p:cNvPr id="3" name="Content Placeholder 2"/>
          <p:cNvSpPr>
            <a:spLocks noGrp="1"/>
          </p:cNvSpPr>
          <p:nvPr>
            <p:ph idx="1"/>
          </p:nvPr>
        </p:nvSpPr>
        <p:spPr/>
        <p:txBody>
          <a:bodyPr>
            <a:normAutofit fontScale="92500" lnSpcReduction="20000"/>
          </a:bodyPr>
          <a:lstStyle/>
          <a:p>
            <a:r>
              <a:rPr lang="en-US" dirty="0"/>
              <a:t>Subject to same threats as CEs</a:t>
            </a:r>
          </a:p>
          <a:p>
            <a:r>
              <a:rPr lang="en-US" dirty="0"/>
              <a:t>Need Business Associate Agreement (BAA) that discusses all aspects of the privacy and security of PHI: </a:t>
            </a:r>
            <a:r>
              <a:rPr lang="en-US" dirty="0">
                <a:hlinkClick r:id="rId2"/>
              </a:rPr>
              <a:t>http://www.hhs.gov/hipaa/for-professionals/covered-entities/sample-business-associate-agreement-provisions/index.html</a:t>
            </a:r>
            <a:endParaRPr lang="en-US" dirty="0"/>
          </a:p>
          <a:p>
            <a:endParaRPr lang="en-US" dirty="0"/>
          </a:p>
          <a:p>
            <a:r>
              <a:rPr lang="en-US" dirty="0"/>
              <a:t>Need this for subcontractors too</a:t>
            </a:r>
          </a:p>
          <a:p>
            <a:r>
              <a:rPr lang="en-US" dirty="0"/>
              <a:t>BAs involved in more than 20% of all data breaches of PHI</a:t>
            </a:r>
          </a:p>
          <a:p>
            <a:r>
              <a:rPr lang="en-US" dirty="0"/>
              <a:t>Only 36% of healthcare organizations conduct a pre-contract assessment of their Bas</a:t>
            </a:r>
          </a:p>
          <a:p>
            <a:r>
              <a:rPr lang="en-US" dirty="0"/>
              <a:t>Only 25% conduct post-contract compliance assessments</a:t>
            </a:r>
          </a:p>
          <a:p>
            <a:r>
              <a:rPr lang="en-US" dirty="0"/>
              <a:t>This may have increased after HITECH which changed the responsibility of the BA to the same as CE in relation to P&amp;S .</a:t>
            </a:r>
          </a:p>
        </p:txBody>
      </p:sp>
    </p:spTree>
    <p:extLst>
      <p:ext uri="{BB962C8B-B14F-4D97-AF65-F5344CB8AC3E}">
        <p14:creationId xmlns:p14="http://schemas.microsoft.com/office/powerpoint/2010/main" val="3547647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a:t>
            </a:r>
          </a:p>
        </p:txBody>
      </p:sp>
      <p:sp>
        <p:nvSpPr>
          <p:cNvPr id="3" name="Content Placeholder 2"/>
          <p:cNvSpPr>
            <a:spLocks noGrp="1"/>
          </p:cNvSpPr>
          <p:nvPr>
            <p:ph idx="1"/>
          </p:nvPr>
        </p:nvSpPr>
        <p:spPr/>
        <p:txBody>
          <a:bodyPr/>
          <a:lstStyle/>
          <a:p>
            <a:r>
              <a:rPr lang="en-US" dirty="0"/>
              <a:t>Many security vulnerabilities</a:t>
            </a:r>
          </a:p>
          <a:p>
            <a:pPr lvl="1"/>
            <a:r>
              <a:rPr lang="en-US" dirty="0"/>
              <a:t>Hacking from public interface to network</a:t>
            </a:r>
          </a:p>
          <a:p>
            <a:pPr lvl="1"/>
            <a:r>
              <a:rPr lang="en-US" dirty="0"/>
              <a:t>Electronic access to sensitive information stored on common servers by different organizations</a:t>
            </a:r>
          </a:p>
          <a:p>
            <a:pPr lvl="1"/>
            <a:r>
              <a:rPr lang="en-US" dirty="0"/>
              <a:t>Physical access by multiple parties</a:t>
            </a:r>
          </a:p>
          <a:p>
            <a:pPr lvl="1"/>
            <a:r>
              <a:rPr lang="en-US" dirty="0"/>
              <a:t>Inconsistent rules for data protection and data breaches across geographic regions.</a:t>
            </a:r>
          </a:p>
          <a:p>
            <a:pPr lvl="1"/>
            <a:endParaRPr lang="en-US" dirty="0"/>
          </a:p>
          <a:p>
            <a:pPr lvl="1"/>
            <a:r>
              <a:rPr lang="en-US" dirty="0"/>
              <a:t>NIST special publication 800-144---managing P&amp;S issues in cloud computing. </a:t>
            </a:r>
            <a:r>
              <a:rPr lang="en-US" dirty="0">
                <a:hlinkClick r:id="rId2"/>
              </a:rPr>
              <a:t>http://nvlpubs.nist.gov/nistpubs/Legacy/SP/nistspecialpublication800-144.pdf</a:t>
            </a:r>
            <a:endParaRPr lang="en-US" dirty="0"/>
          </a:p>
          <a:p>
            <a:pPr lvl="1"/>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Virtual Physician Office/Wireless Technology</a:t>
            </a:r>
          </a:p>
        </p:txBody>
      </p:sp>
      <p:sp>
        <p:nvSpPr>
          <p:cNvPr id="3" name="Content Placeholder 2"/>
          <p:cNvSpPr>
            <a:spLocks noGrp="1"/>
          </p:cNvSpPr>
          <p:nvPr>
            <p:ph idx="1"/>
          </p:nvPr>
        </p:nvSpPr>
        <p:spPr/>
        <p:txBody>
          <a:bodyPr/>
          <a:lstStyle/>
          <a:p>
            <a:r>
              <a:rPr lang="en-US" dirty="0"/>
              <a:t>Email, texting, video conferencing, digital medical cameras, digital stethoscopes, diagnostic equipment, remote monitoring as methods of delivering care.</a:t>
            </a:r>
          </a:p>
          <a:p>
            <a:r>
              <a:rPr lang="en-US" dirty="0"/>
              <a:t>Telemedicine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Lost or Stolen Media</a:t>
            </a:r>
          </a:p>
        </p:txBody>
      </p:sp>
      <p:sp>
        <p:nvSpPr>
          <p:cNvPr id="3" name="Content Placeholder 2"/>
          <p:cNvSpPr>
            <a:spLocks noGrp="1"/>
          </p:cNvSpPr>
          <p:nvPr>
            <p:ph idx="1"/>
          </p:nvPr>
        </p:nvSpPr>
        <p:spPr/>
        <p:txBody>
          <a:bodyPr/>
          <a:lstStyle/>
          <a:p>
            <a:r>
              <a:rPr lang="en-US" dirty="0"/>
              <a:t>Stolen back up tape</a:t>
            </a:r>
          </a:p>
          <a:p>
            <a:r>
              <a:rPr lang="en-US" dirty="0"/>
              <a:t>Stolen lap top or desk top</a:t>
            </a:r>
          </a:p>
          <a:p>
            <a:r>
              <a:rPr lang="en-US" dirty="0"/>
              <a:t>This is increasing as we see the number of breaches on the OCR website that deal with stolen laptops </a:t>
            </a:r>
          </a:p>
          <a:p>
            <a:r>
              <a:rPr lang="en-US" dirty="0">
                <a:hlinkClick r:id="rId2"/>
              </a:rPr>
              <a:t>https://ocrportal.hhs.gov/ocr/breach/breach_report.jsf</a:t>
            </a:r>
            <a:endParaRPr lang="en-US" dirty="0"/>
          </a:p>
          <a:p>
            <a:endParaRPr lang="en-US" dirty="0"/>
          </a:p>
        </p:txBody>
      </p:sp>
    </p:spTree>
    <p:extLst>
      <p:ext uri="{BB962C8B-B14F-4D97-AF65-F5344CB8AC3E}">
        <p14:creationId xmlns:p14="http://schemas.microsoft.com/office/powerpoint/2010/main" val="150092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Dissemination of Data</a:t>
            </a:r>
          </a:p>
        </p:txBody>
      </p:sp>
      <p:sp>
        <p:nvSpPr>
          <p:cNvPr id="3" name="Content Placeholder 2"/>
          <p:cNvSpPr>
            <a:spLocks noGrp="1"/>
          </p:cNvSpPr>
          <p:nvPr>
            <p:ph idx="1"/>
          </p:nvPr>
        </p:nvSpPr>
        <p:spPr/>
        <p:txBody>
          <a:bodyPr>
            <a:normAutofit fontScale="92500" lnSpcReduction="20000"/>
          </a:bodyPr>
          <a:lstStyle/>
          <a:p>
            <a:r>
              <a:rPr lang="en-US" dirty="0"/>
              <a:t>Use of technologies with weak controls</a:t>
            </a:r>
          </a:p>
          <a:p>
            <a:endParaRPr lang="en-US" dirty="0"/>
          </a:p>
          <a:p>
            <a:r>
              <a:rPr lang="en-US" dirty="0"/>
              <a:t>File transfer protocol (FTP) sites which lack security, tracking, auditing capabilities of sFTP (secure file transfer protocol) to ensure protection of health information</a:t>
            </a:r>
          </a:p>
          <a:p>
            <a:r>
              <a:rPr lang="en-US" dirty="0"/>
              <a:t>What data types are most vulnerable? Why?</a:t>
            </a:r>
          </a:p>
          <a:p>
            <a:pPr lvl="1"/>
            <a:r>
              <a:rPr lang="en-US" dirty="0"/>
              <a:t>Drug development data</a:t>
            </a:r>
          </a:p>
          <a:p>
            <a:pPr lvl="1"/>
            <a:r>
              <a:rPr lang="en-US" dirty="0"/>
              <a:t>Clinical trial data</a:t>
            </a:r>
          </a:p>
          <a:p>
            <a:pPr lvl="1"/>
            <a:r>
              <a:rPr lang="en-US" dirty="0"/>
              <a:t>Health record data</a:t>
            </a:r>
          </a:p>
          <a:p>
            <a:pPr lvl="1"/>
            <a:r>
              <a:rPr lang="en-US" dirty="0"/>
              <a:t>Billing</a:t>
            </a:r>
          </a:p>
          <a:p>
            <a:pPr lvl="1"/>
            <a:r>
              <a:rPr lang="en-US" dirty="0" err="1"/>
              <a:t>Xrays</a:t>
            </a:r>
            <a:r>
              <a:rPr lang="en-US" dirty="0"/>
              <a:t>, MRI</a:t>
            </a:r>
          </a:p>
          <a:p>
            <a:pPr lvl="1"/>
            <a:r>
              <a:rPr lang="en-US" dirty="0"/>
              <a:t>SS#s</a:t>
            </a:r>
          </a:p>
          <a:p>
            <a:r>
              <a:rPr lang="en-US" dirty="0"/>
              <a:t>Exchanged frequently among third parties.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Mobile Devices</a:t>
            </a:r>
          </a:p>
        </p:txBody>
      </p:sp>
      <p:sp>
        <p:nvSpPr>
          <p:cNvPr id="3" name="Content Placeholder 2"/>
          <p:cNvSpPr>
            <a:spLocks noGrp="1"/>
          </p:cNvSpPr>
          <p:nvPr>
            <p:ph idx="1"/>
          </p:nvPr>
        </p:nvSpPr>
        <p:spPr/>
        <p:txBody>
          <a:bodyPr>
            <a:normAutofit/>
          </a:bodyPr>
          <a:lstStyle/>
          <a:p>
            <a:r>
              <a:rPr lang="en-US" sz="2800" dirty="0"/>
              <a:t>smartphones, iPads, flash drives, etc.</a:t>
            </a:r>
          </a:p>
          <a:p>
            <a:r>
              <a:rPr lang="en-US" sz="2800" dirty="0"/>
              <a:t>Don’t have the mature security controls found in computer systems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State-Sponsored Cyber Crime</a:t>
            </a:r>
          </a:p>
        </p:txBody>
      </p:sp>
      <p:sp>
        <p:nvSpPr>
          <p:cNvPr id="3" name="Content Placeholder 2"/>
          <p:cNvSpPr>
            <a:spLocks noGrp="1"/>
          </p:cNvSpPr>
          <p:nvPr>
            <p:ph idx="1"/>
          </p:nvPr>
        </p:nvSpPr>
        <p:spPr/>
        <p:txBody>
          <a:bodyPr/>
          <a:lstStyle/>
          <a:p>
            <a:r>
              <a:rPr lang="en-US" sz="3200" dirty="0"/>
              <a:t>Cyber attacks from other countries</a:t>
            </a:r>
          </a:p>
          <a:p>
            <a:r>
              <a:rPr lang="en-US" sz="3200" dirty="0"/>
              <a:t>Act of War</a:t>
            </a:r>
          </a:p>
          <a:p>
            <a:pPr>
              <a:buNone/>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a:t>
            </a:r>
          </a:p>
        </p:txBody>
      </p:sp>
      <p:sp>
        <p:nvSpPr>
          <p:cNvPr id="3" name="Content Placeholder 2"/>
          <p:cNvSpPr>
            <a:spLocks noGrp="1"/>
          </p:cNvSpPr>
          <p:nvPr>
            <p:ph idx="1"/>
          </p:nvPr>
        </p:nvSpPr>
        <p:spPr/>
        <p:txBody>
          <a:bodyPr/>
          <a:lstStyle/>
          <a:p>
            <a:r>
              <a:rPr lang="en-US" sz="3200" dirty="0"/>
              <a:t>Policies</a:t>
            </a:r>
          </a:p>
          <a:p>
            <a:r>
              <a:rPr lang="en-US" sz="3200" dirty="0"/>
              <a:t>Procedures</a:t>
            </a:r>
          </a:p>
          <a:p>
            <a:r>
              <a:rPr lang="en-US" sz="3200" dirty="0"/>
              <a:t>Technology</a:t>
            </a:r>
          </a:p>
          <a:p>
            <a:pPr lvl="1"/>
            <a:r>
              <a:rPr lang="en-US" sz="3200" dirty="0"/>
              <a:t>Access control</a:t>
            </a:r>
          </a:p>
          <a:p>
            <a:pPr lvl="1"/>
            <a:r>
              <a:rPr lang="en-US" sz="3200" dirty="0"/>
              <a:t>Integrity of audit controls</a:t>
            </a:r>
          </a:p>
          <a:p>
            <a:pPr lvl="1"/>
            <a:r>
              <a:rPr lang="en-US" sz="3200" dirty="0"/>
              <a:t>Transmission security</a:t>
            </a:r>
          </a:p>
          <a:p>
            <a:pPr lvl="1">
              <a:buNone/>
            </a:pP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 elements link to prevention</a:t>
            </a:r>
          </a:p>
        </p:txBody>
      </p:sp>
      <p:sp>
        <p:nvSpPr>
          <p:cNvPr id="3" name="Content Placeholder 2"/>
          <p:cNvSpPr>
            <a:spLocks noGrp="1"/>
          </p:cNvSpPr>
          <p:nvPr>
            <p:ph sz="half" idx="1"/>
          </p:nvPr>
        </p:nvSpPr>
        <p:spPr/>
        <p:txBody>
          <a:bodyPr>
            <a:normAutofit fontScale="92500" lnSpcReduction="10000"/>
          </a:bodyPr>
          <a:lstStyle/>
          <a:p>
            <a:r>
              <a:rPr lang="en-US" dirty="0"/>
              <a:t>Malicious insider,non-malicious insider: awareness policy and training—recognize suspicious behavior, data leakage prevention technology</a:t>
            </a:r>
          </a:p>
          <a:p>
            <a:r>
              <a:rPr lang="en-US" dirty="0"/>
              <a:t>Outsider Threat: intrusion detection, virus protection</a:t>
            </a:r>
          </a:p>
          <a:p>
            <a:r>
              <a:rPr lang="en-US" dirty="0"/>
              <a:t>Virtual Physician Office: P&amp;P and technology needed to protect PHI data while gathered from patient, in transit, during dissemination.</a:t>
            </a:r>
          </a:p>
          <a:p>
            <a:r>
              <a:rPr lang="en-US" dirty="0"/>
              <a:t>State-sponsored cyber crime: intrusion detection, virus protection etc.</a:t>
            </a:r>
          </a:p>
          <a:p>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Lost/stolen media: encryption, key management, strong PW</a:t>
            </a:r>
          </a:p>
          <a:p>
            <a:r>
              <a:rPr lang="en-US" dirty="0"/>
              <a:t>Dissemination of Data: Secure File Transfer Protocol (SFTP), secure email, </a:t>
            </a:r>
          </a:p>
          <a:p>
            <a:r>
              <a:rPr lang="en-US" dirty="0"/>
              <a:t>BAs etc.: P&amp;P review BAs annually</a:t>
            </a:r>
          </a:p>
          <a:p>
            <a:r>
              <a:rPr lang="en-US" dirty="0"/>
              <a:t>Cloud Providers: contract with sufficient security controls, meet legal requirements, </a:t>
            </a:r>
          </a:p>
          <a:p>
            <a:r>
              <a:rPr lang="en-US" dirty="0"/>
              <a:t>Wireless Technology: Procedures and technology implemented to ensure data being transmitted is not compromised.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Breach Costing</a:t>
            </a:r>
          </a:p>
        </p:txBody>
      </p:sp>
      <p:sp>
        <p:nvSpPr>
          <p:cNvPr id="3" name="Content Placeholder 2"/>
          <p:cNvSpPr>
            <a:spLocks noGrp="1"/>
          </p:cNvSpPr>
          <p:nvPr>
            <p:ph idx="1"/>
          </p:nvPr>
        </p:nvSpPr>
        <p:spPr/>
        <p:txBody>
          <a:bodyPr>
            <a:normAutofit/>
          </a:bodyPr>
          <a:lstStyle/>
          <a:p>
            <a:r>
              <a:rPr lang="en-US" sz="2800" dirty="0"/>
              <a:t>Conduct Risk Assessment</a:t>
            </a:r>
          </a:p>
          <a:p>
            <a:r>
              <a:rPr lang="en-US" sz="2800" dirty="0"/>
              <a:t>Determine Security Readiness Score</a:t>
            </a:r>
          </a:p>
          <a:p>
            <a:r>
              <a:rPr lang="en-US" sz="2800" dirty="0"/>
              <a:t>Assess the Relevance of  Cost</a:t>
            </a:r>
          </a:p>
          <a:p>
            <a:r>
              <a:rPr lang="en-US" sz="2800" dirty="0"/>
              <a:t>Determine the </a:t>
            </a:r>
            <a:r>
              <a:rPr lang="en-US" sz="2800" dirty="0" smtClean="0"/>
              <a:t>Impact </a:t>
            </a:r>
            <a:r>
              <a:rPr lang="en-US" sz="2800" dirty="0"/>
              <a:t>= relevance x consequence (cost category)</a:t>
            </a:r>
          </a:p>
          <a:p>
            <a:r>
              <a:rPr lang="en-US" sz="2800" dirty="0"/>
              <a:t>Calculate the Total Cost of a Breach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Assess Risk for PHI Home—Adm, Physical, Technical</a:t>
            </a:r>
          </a:p>
        </p:txBody>
      </p:sp>
      <p:sp>
        <p:nvSpPr>
          <p:cNvPr id="3" name="Content Placeholder 2"/>
          <p:cNvSpPr>
            <a:spLocks noGrp="1"/>
          </p:cNvSpPr>
          <p:nvPr>
            <p:ph idx="1"/>
          </p:nvPr>
        </p:nvSpPr>
        <p:spPr/>
        <p:txBody>
          <a:bodyPr>
            <a:noAutofit/>
          </a:bodyPr>
          <a:lstStyle/>
          <a:p>
            <a:r>
              <a:rPr lang="en-US" sz="2800" dirty="0"/>
              <a:t>Potential Risk Event: physical destruction, theft, vandalism, fraud, employee error etc.</a:t>
            </a:r>
          </a:p>
          <a:p>
            <a:r>
              <a:rPr lang="en-US" sz="2800" dirty="0"/>
              <a:t>Functional Areas Exposed: Reception, Accounting, IT support, etc. </a:t>
            </a:r>
          </a:p>
          <a:p>
            <a:r>
              <a:rPr lang="en-US" sz="2800" dirty="0"/>
              <a:t>Vulnerabilities: unsecured email, mistaken identity, poor disposal of written documents etc.</a:t>
            </a:r>
          </a:p>
          <a:p>
            <a:r>
              <a:rPr lang="en-US" sz="2800" dirty="0"/>
              <a:t>Safeguards/Controls to be Rated: P&amp;P documented and enforced, new hire background checks, incident reporting etc.</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Electronic Data Breaches</a:t>
            </a:r>
          </a:p>
        </p:txBody>
      </p:sp>
      <p:sp>
        <p:nvSpPr>
          <p:cNvPr id="3" name="Content Placeholder 2"/>
          <p:cNvSpPr>
            <a:spLocks noGrp="1"/>
          </p:cNvSpPr>
          <p:nvPr>
            <p:ph idx="1"/>
          </p:nvPr>
        </p:nvSpPr>
        <p:spPr/>
        <p:txBody>
          <a:bodyPr>
            <a:normAutofit/>
          </a:bodyPr>
          <a:lstStyle/>
          <a:p>
            <a:r>
              <a:rPr lang="en-US" sz="2400" dirty="0"/>
              <a:t>Potential Risk Event: computer based attack, theft of ePHI data, destruction of systems</a:t>
            </a:r>
          </a:p>
          <a:p>
            <a:r>
              <a:rPr lang="en-US" sz="2400" dirty="0"/>
              <a:t>Application to be considered: CPOE</a:t>
            </a:r>
          </a:p>
          <a:p>
            <a:r>
              <a:rPr lang="en-US" sz="2400" dirty="0"/>
              <a:t>Vulnerability: Lack of encryption/decryption, no protection against hacking, lack of reliable data back-up system</a:t>
            </a:r>
          </a:p>
          <a:p>
            <a:r>
              <a:rPr lang="en-US" sz="2400" dirty="0"/>
              <a:t>Controls to be Rated: authentication of users, audit controls for ID unauthorized users and activity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Determine Security Readiness Score</a:t>
            </a:r>
          </a:p>
        </p:txBody>
      </p:sp>
      <p:sp>
        <p:nvSpPr>
          <p:cNvPr id="3" name="Content Placeholder 2"/>
          <p:cNvSpPr>
            <a:spLocks noGrp="1"/>
          </p:cNvSpPr>
          <p:nvPr>
            <p:ph idx="1"/>
          </p:nvPr>
        </p:nvSpPr>
        <p:spPr>
          <a:xfrm>
            <a:off x="822959" y="1845734"/>
            <a:ext cx="7863841" cy="4478866"/>
          </a:xfrm>
        </p:spPr>
        <p:txBody>
          <a:bodyPr>
            <a:normAutofit/>
          </a:bodyPr>
          <a:lstStyle/>
          <a:p>
            <a:r>
              <a:rPr lang="en-US" dirty="0"/>
              <a:t>1= Virtually Impossible</a:t>
            </a:r>
          </a:p>
          <a:p>
            <a:r>
              <a:rPr lang="en-US" dirty="0"/>
              <a:t>5 = Possible and highly likely</a:t>
            </a:r>
          </a:p>
          <a:p>
            <a:r>
              <a:rPr lang="en-US" dirty="0"/>
              <a:t>Data Breach 5 cost categories:</a:t>
            </a:r>
          </a:p>
          <a:p>
            <a:pPr lvl="1"/>
            <a:r>
              <a:rPr lang="en-US" sz="2000" dirty="0"/>
              <a:t>Reputational: loss of patients, partners, staff</a:t>
            </a:r>
          </a:p>
          <a:p>
            <a:pPr lvl="1"/>
            <a:r>
              <a:rPr lang="en-US" sz="2000" dirty="0"/>
              <a:t>Financial: cost of remediation, communication, insurance coverage, vendors, </a:t>
            </a:r>
          </a:p>
          <a:p>
            <a:pPr lvl="1"/>
            <a:r>
              <a:rPr lang="en-US" sz="2000" dirty="0"/>
              <a:t>Legal/Regulatory: OCR fines and penalties, State fines and penalties, Cost of lawsuit, loss or required reinstatement of accreditation</a:t>
            </a:r>
          </a:p>
          <a:p>
            <a:pPr lvl="1"/>
            <a:r>
              <a:rPr lang="en-US" sz="2000" dirty="0"/>
              <a:t>Operational:  cost of new hires, recruiting and training new hires, reorganization</a:t>
            </a:r>
          </a:p>
          <a:p>
            <a:pPr lvl="1"/>
            <a:r>
              <a:rPr lang="en-US" sz="2000" dirty="0"/>
              <a:t>Clinical: fraudulent claims processed, delayed or inaccurate diagnosis, bad data in research results</a:t>
            </a:r>
          </a:p>
          <a:p>
            <a:pPr lvl="1">
              <a:buNone/>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Reputational</a:t>
            </a:r>
          </a:p>
        </p:txBody>
      </p:sp>
      <p:sp>
        <p:nvSpPr>
          <p:cNvPr id="3" name="Content Placeholder 2"/>
          <p:cNvSpPr>
            <a:spLocks noGrp="1"/>
          </p:cNvSpPr>
          <p:nvPr>
            <p:ph idx="1"/>
          </p:nvPr>
        </p:nvSpPr>
        <p:spPr/>
        <p:txBody>
          <a:bodyPr>
            <a:normAutofit fontScale="92500" lnSpcReduction="20000"/>
          </a:bodyPr>
          <a:lstStyle/>
          <a:p>
            <a:r>
              <a:rPr lang="en-US" sz="2200" dirty="0"/>
              <a:t>Relevance x consequence = Impact</a:t>
            </a:r>
          </a:p>
          <a:p>
            <a:r>
              <a:rPr lang="en-US" sz="2200" dirty="0"/>
              <a:t>Reputational: </a:t>
            </a:r>
          </a:p>
          <a:p>
            <a:r>
              <a:rPr lang="en-US" sz="2200" dirty="0"/>
              <a:t>Impact = size of breach (&gt;500 records)</a:t>
            </a:r>
          </a:p>
          <a:p>
            <a:pPr lvl="1"/>
            <a:r>
              <a:rPr lang="en-US" sz="2200" dirty="0"/>
              <a:t>Likelihood of harm</a:t>
            </a:r>
          </a:p>
          <a:p>
            <a:pPr lvl="2"/>
            <a:r>
              <a:rPr lang="en-US" sz="2200" dirty="0"/>
              <a:t>Type of data</a:t>
            </a:r>
          </a:p>
          <a:p>
            <a:pPr lvl="2"/>
            <a:r>
              <a:rPr lang="en-US" sz="2200" dirty="0"/>
              <a:t>Age of affected individuals</a:t>
            </a:r>
          </a:p>
          <a:p>
            <a:pPr lvl="2"/>
            <a:r>
              <a:rPr lang="en-US" sz="2200" dirty="0"/>
              <a:t>Income of affected individuals</a:t>
            </a:r>
          </a:p>
          <a:p>
            <a:pPr lvl="1"/>
            <a:r>
              <a:rPr lang="en-US" sz="2200" dirty="0"/>
              <a:t>Relevance = CE or BA</a:t>
            </a:r>
          </a:p>
          <a:p>
            <a:pPr lvl="1"/>
            <a:r>
              <a:rPr lang="en-US" sz="2200" dirty="0"/>
              <a:t>Competitive others</a:t>
            </a:r>
          </a:p>
          <a:p>
            <a:pPr lvl="1"/>
            <a:r>
              <a:rPr lang="en-US" sz="2200" dirty="0"/>
              <a:t>Suggested formulas: loss of patients = avg revenue per patient x estimated # who would go to a competitor </a:t>
            </a:r>
          </a:p>
          <a:p>
            <a:pPr lvl="1"/>
            <a:r>
              <a:rPr lang="en-US" sz="2200" dirty="0"/>
              <a:t>Loss of current customers = average revenue per customer x # of customers that might switch to competitor</a:t>
            </a:r>
          </a:p>
          <a:p>
            <a:pPr lvl="1"/>
            <a:endParaRPr lang="en-US" dirty="0"/>
          </a:p>
          <a:p>
            <a:pPr lvl="1"/>
            <a:endParaRPr lang="en-US" dirty="0"/>
          </a:p>
          <a:p>
            <a:pPr lvl="1">
              <a:buNone/>
            </a:pPr>
            <a:endParaRPr lang="en-US" dirty="0"/>
          </a:p>
          <a:p>
            <a:pPr lvl="1"/>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All Areas</a:t>
            </a:r>
          </a:p>
        </p:txBody>
      </p:sp>
      <p:sp>
        <p:nvSpPr>
          <p:cNvPr id="3" name="Content Placeholder 2"/>
          <p:cNvSpPr>
            <a:spLocks noGrp="1"/>
          </p:cNvSpPr>
          <p:nvPr>
            <p:ph idx="1"/>
          </p:nvPr>
        </p:nvSpPr>
        <p:spPr/>
        <p:txBody>
          <a:bodyPr>
            <a:normAutofit/>
          </a:bodyPr>
          <a:lstStyle/>
          <a:p>
            <a:r>
              <a:rPr lang="en-US" sz="2800" dirty="0"/>
              <a:t>Include all areas financial, legal, operational, clinical with suggested formulas</a:t>
            </a:r>
          </a:p>
          <a:p>
            <a:r>
              <a:rPr lang="en-US" sz="2800" dirty="0"/>
              <a:t>Then add all up for a total cost of breach.</a:t>
            </a:r>
          </a:p>
          <a:p>
            <a:endParaRPr lang="en-US" sz="2800" dirty="0"/>
          </a:p>
          <a:p>
            <a:r>
              <a:rPr lang="en-US" sz="2800" dirty="0"/>
              <a:t>See Example on pg 55-58 of The Financial Impact of Breached PHI by ANSI, Shared Assessments and Internet Security Alliance, 2012. </a:t>
            </a: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537</TotalTime>
  <Words>3160</Words>
  <Application>Microsoft Macintosh PowerPoint</Application>
  <PresentationFormat>On-screen Show (4:3)</PresentationFormat>
  <Paragraphs>441</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Retrospect</vt:lpstr>
      <vt:lpstr>Threat Identification, Risk Analysis, and Disaster Recovery/Business Continuity </vt:lpstr>
      <vt:lpstr>Introduction</vt:lpstr>
      <vt:lpstr>Risk Analysis and Management Overview</vt:lpstr>
      <vt:lpstr>  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Risk Analysis Framework</vt:lpstr>
      <vt:lpstr>Practice Brief: Security Risk Analysis by AHIMA</vt:lpstr>
      <vt:lpstr>Contingency and  Disaster Recovery Plans</vt:lpstr>
      <vt:lpstr>Contingency and  Disaster Recovery Plans</vt:lpstr>
      <vt:lpstr>Contingency and  Disaster Recovery Plans</vt:lpstr>
      <vt:lpstr>Contingency and  Disaster Recovery Plans</vt:lpstr>
      <vt:lpstr>Contingency and  Disaster Recovery Plans</vt:lpstr>
      <vt:lpstr>Contingency and  Disaster Recovery Plans</vt:lpstr>
      <vt:lpstr>Contingency and  Disaster Recovery Plans</vt:lpstr>
      <vt:lpstr>Health Information Security in HIEs and Other Electronic Transmissions</vt:lpstr>
      <vt:lpstr>Health Information Security in HIEs and Other Electronic Transmissions</vt:lpstr>
      <vt:lpstr>Health Information Security in HIEs and Other Electronic Transmissions</vt:lpstr>
      <vt:lpstr>Health Information Security in HIEs and Other Electronic Transmissions</vt:lpstr>
      <vt:lpstr>Health Information Security in HIEs and Other Electronic Transmissions</vt:lpstr>
      <vt:lpstr>Health Information Security in HIEs and Other Electronic Transmissions</vt:lpstr>
      <vt:lpstr>Discussion Question</vt:lpstr>
      <vt:lpstr>Any 3 are ok</vt:lpstr>
      <vt:lpstr>Economics of Cybersecurity</vt:lpstr>
      <vt:lpstr>PowerPoint Presentation</vt:lpstr>
      <vt:lpstr>What can we do to prevent this?</vt:lpstr>
      <vt:lpstr>11 Elements</vt:lpstr>
      <vt:lpstr>Insider</vt:lpstr>
      <vt:lpstr>Outsider</vt:lpstr>
      <vt:lpstr>Bas/Subcontractors</vt:lpstr>
      <vt:lpstr>Cloud Computing</vt:lpstr>
      <vt:lpstr>Virtual Physician Office/Wireless Technology</vt:lpstr>
      <vt:lpstr>Lost or Stolen Media</vt:lpstr>
      <vt:lpstr>Dissemination of Data</vt:lpstr>
      <vt:lpstr>Mobile Devices</vt:lpstr>
      <vt:lpstr>State-Sponsored Cyber Crime</vt:lpstr>
      <vt:lpstr>Prevention</vt:lpstr>
      <vt:lpstr>11 elements link to prevention</vt:lpstr>
      <vt:lpstr>Data Breach Costing</vt:lpstr>
      <vt:lpstr>Assess Risk for PHI Home—Adm, Physical, Technical</vt:lpstr>
      <vt:lpstr>Electronic Data Breaches</vt:lpstr>
      <vt:lpstr>Determine Security Readiness Score</vt:lpstr>
      <vt:lpstr>Reputational</vt:lpstr>
      <vt:lpstr>Total All Areas</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 Identification, Risk Analysis, and Disaster Recovery/Business Continuity </dc:title>
  <dc:subject/>
  <dc:creator/>
  <cp:keywords/>
  <dc:description/>
  <cp:lastModifiedBy>Moe Fahad</cp:lastModifiedBy>
  <cp:revision>27</cp:revision>
  <dcterms:created xsi:type="dcterms:W3CDTF">2014-11-09T23:14:34Z</dcterms:created>
  <dcterms:modified xsi:type="dcterms:W3CDTF">2017-11-17T17:41:14Z</dcterms:modified>
  <cp:category/>
</cp:coreProperties>
</file>